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58" r:id="rId4"/>
    <p:sldId id="267" r:id="rId5"/>
    <p:sldId id="268" r:id="rId6"/>
    <p:sldId id="269" r:id="rId7"/>
    <p:sldId id="272" r:id="rId8"/>
    <p:sldId id="271" r:id="rId9"/>
    <p:sldId id="273" r:id="rId10"/>
    <p:sldId id="274" r:id="rId11"/>
    <p:sldId id="275" r:id="rId12"/>
    <p:sldId id="276" r:id="rId13"/>
    <p:sldId id="262" r:id="rId14"/>
    <p:sldId id="280" r:id="rId15"/>
    <p:sldId id="259" r:id="rId16"/>
    <p:sldId id="277" r:id="rId17"/>
    <p:sldId id="281" r:id="rId18"/>
    <p:sldId id="278" r:id="rId19"/>
    <p:sldId id="282" r:id="rId20"/>
    <p:sldId id="279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88980"/>
  </p:normalViewPr>
  <p:slideViewPr>
    <p:cSldViewPr snapToGrid="0" snapToObjects="1">
      <p:cViewPr varScale="1">
        <p:scale>
          <a:sx n="113" d="100"/>
          <a:sy n="113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047D-9A90-4FA5-96C3-1FA86170F60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910658-6AAA-4485-B261-52DA22488D66}">
      <dgm:prSet/>
      <dgm:spPr/>
      <dgm:t>
        <a:bodyPr/>
        <a:lstStyle/>
        <a:p>
          <a:r>
            <a:rPr lang="en-US" dirty="0"/>
            <a:t>Delta Lake Deepdive</a:t>
          </a:r>
        </a:p>
      </dgm:t>
    </dgm:pt>
    <dgm:pt modelId="{12FAD774-FBB1-4EE0-AA7E-46DB5E5DA750}" type="parTrans" cxnId="{2BE68656-9BB2-44D5-88AC-EC17925020A8}">
      <dgm:prSet/>
      <dgm:spPr/>
      <dgm:t>
        <a:bodyPr/>
        <a:lstStyle/>
        <a:p>
          <a:endParaRPr lang="en-US"/>
        </a:p>
      </dgm:t>
    </dgm:pt>
    <dgm:pt modelId="{B870FDB8-F1B9-4A2D-8FCC-240A0561FED7}" type="sibTrans" cxnId="{2BE68656-9BB2-44D5-88AC-EC17925020A8}">
      <dgm:prSet/>
      <dgm:spPr/>
      <dgm:t>
        <a:bodyPr/>
        <a:lstStyle/>
        <a:p>
          <a:endParaRPr lang="en-US"/>
        </a:p>
      </dgm:t>
    </dgm:pt>
    <dgm:pt modelId="{57C51F3C-34B8-45C1-8D36-8BF5B06B21EA}">
      <dgm:prSet/>
      <dgm:spPr/>
      <dgm:t>
        <a:bodyPr/>
        <a:lstStyle/>
        <a:p>
          <a:r>
            <a:rPr lang="en-US" dirty="0"/>
            <a:t>Unity Catalog Deepdive</a:t>
          </a:r>
        </a:p>
      </dgm:t>
    </dgm:pt>
    <dgm:pt modelId="{2C1D891C-9957-42FF-8031-BC824BF5DF14}" type="parTrans" cxnId="{D05BCA39-78E2-46F9-AED8-688F21A0CF72}">
      <dgm:prSet/>
      <dgm:spPr/>
      <dgm:t>
        <a:bodyPr/>
        <a:lstStyle/>
        <a:p>
          <a:endParaRPr lang="en-US"/>
        </a:p>
      </dgm:t>
    </dgm:pt>
    <dgm:pt modelId="{462F4274-C3D0-4365-913B-A9C6C44BF78E}" type="sibTrans" cxnId="{D05BCA39-78E2-46F9-AED8-688F21A0CF72}">
      <dgm:prSet/>
      <dgm:spPr/>
      <dgm:t>
        <a:bodyPr/>
        <a:lstStyle/>
        <a:p>
          <a:endParaRPr lang="en-US"/>
        </a:p>
      </dgm:t>
    </dgm:pt>
    <dgm:pt modelId="{C2FEF6F3-5716-471B-81F1-D3B243C1FDBD}">
      <dgm:prSet/>
      <dgm:spPr/>
      <dgm:t>
        <a:bodyPr/>
        <a:lstStyle/>
        <a:p>
          <a:r>
            <a:rPr lang="en-US" dirty="0" err="1"/>
            <a:t>MLFlow</a:t>
          </a:r>
          <a:r>
            <a:rPr lang="en-US" dirty="0"/>
            <a:t> Pipelines Deepdive</a:t>
          </a:r>
        </a:p>
      </dgm:t>
    </dgm:pt>
    <dgm:pt modelId="{15742567-F34F-461D-9EC4-B205849402BA}" type="parTrans" cxnId="{7230B116-754C-42AC-8DF0-46B211EA778B}">
      <dgm:prSet/>
      <dgm:spPr/>
      <dgm:t>
        <a:bodyPr/>
        <a:lstStyle/>
        <a:p>
          <a:endParaRPr lang="en-US"/>
        </a:p>
      </dgm:t>
    </dgm:pt>
    <dgm:pt modelId="{9F95D400-A013-479E-B117-AD698FFC3263}" type="sibTrans" cxnId="{7230B116-754C-42AC-8DF0-46B211EA778B}">
      <dgm:prSet/>
      <dgm:spPr/>
      <dgm:t>
        <a:bodyPr/>
        <a:lstStyle/>
        <a:p>
          <a:endParaRPr lang="en-US"/>
        </a:p>
      </dgm:t>
    </dgm:pt>
    <dgm:pt modelId="{9D8F9291-2F45-440D-BC5B-97435D870B16}">
      <dgm:prSet/>
      <dgm:spPr/>
      <dgm:t>
        <a:bodyPr/>
        <a:lstStyle/>
        <a:p>
          <a:r>
            <a:rPr lang="en-US"/>
            <a:t>Scaling Deep Learning on Databricks</a:t>
          </a:r>
        </a:p>
      </dgm:t>
    </dgm:pt>
    <dgm:pt modelId="{B378FBE1-7CA4-44D2-9D43-C93A09A902EE}" type="parTrans" cxnId="{03C4005E-D0E4-4F9E-B173-C25972B004E2}">
      <dgm:prSet/>
      <dgm:spPr/>
      <dgm:t>
        <a:bodyPr/>
        <a:lstStyle/>
        <a:p>
          <a:endParaRPr lang="en-US"/>
        </a:p>
      </dgm:t>
    </dgm:pt>
    <dgm:pt modelId="{3ADB9E74-B514-4159-90F2-8AF27D8D7952}" type="sibTrans" cxnId="{03C4005E-D0E4-4F9E-B173-C25972B004E2}">
      <dgm:prSet/>
      <dgm:spPr/>
      <dgm:t>
        <a:bodyPr/>
        <a:lstStyle/>
        <a:p>
          <a:endParaRPr lang="en-US"/>
        </a:p>
      </dgm:t>
    </dgm:pt>
    <dgm:pt modelId="{8B790C93-6AAF-46AB-AFB1-C04E972FEC24}">
      <dgm:prSet/>
      <dgm:spPr/>
      <dgm:t>
        <a:bodyPr/>
        <a:lstStyle/>
        <a:p>
          <a:r>
            <a:rPr lang="en-US"/>
            <a:t>Productionizing Fair model with Delta Lake, Feature Store, MLFlow</a:t>
          </a:r>
        </a:p>
      </dgm:t>
    </dgm:pt>
    <dgm:pt modelId="{9A987DBA-DBFC-4D37-890C-7BF2B24E8387}" type="parTrans" cxnId="{29DCE142-3267-4CD7-997D-4BF698808B80}">
      <dgm:prSet/>
      <dgm:spPr/>
      <dgm:t>
        <a:bodyPr/>
        <a:lstStyle/>
        <a:p>
          <a:endParaRPr lang="en-US"/>
        </a:p>
      </dgm:t>
    </dgm:pt>
    <dgm:pt modelId="{3228865C-7100-491D-B43B-6CBADCCBA019}" type="sibTrans" cxnId="{29DCE142-3267-4CD7-997D-4BF698808B80}">
      <dgm:prSet/>
      <dgm:spPr/>
      <dgm:t>
        <a:bodyPr/>
        <a:lstStyle/>
        <a:p>
          <a:endParaRPr lang="en-US"/>
        </a:p>
      </dgm:t>
    </dgm:pt>
    <dgm:pt modelId="{B28EDE63-82B8-475D-9778-1BD2F6D87997}">
      <dgm:prSet/>
      <dgm:spPr/>
      <dgm:t>
        <a:bodyPr/>
        <a:lstStyle/>
        <a:p>
          <a:r>
            <a:rPr lang="en-US"/>
            <a:t>Apache Spark + Tensorflow on Databricks</a:t>
          </a:r>
        </a:p>
      </dgm:t>
    </dgm:pt>
    <dgm:pt modelId="{FE68F49F-4958-4633-BC8A-D1538ED0E62B}" type="parTrans" cxnId="{611CE70D-105D-4E16-85B1-0FDCA8C60EE2}">
      <dgm:prSet/>
      <dgm:spPr/>
      <dgm:t>
        <a:bodyPr/>
        <a:lstStyle/>
        <a:p>
          <a:endParaRPr lang="en-US"/>
        </a:p>
      </dgm:t>
    </dgm:pt>
    <dgm:pt modelId="{433FCBED-2557-455B-8A86-E6DBCE3D508A}" type="sibTrans" cxnId="{611CE70D-105D-4E16-85B1-0FDCA8C60EE2}">
      <dgm:prSet/>
      <dgm:spPr/>
      <dgm:t>
        <a:bodyPr/>
        <a:lstStyle/>
        <a:p>
          <a:endParaRPr lang="en-US"/>
        </a:p>
      </dgm:t>
    </dgm:pt>
    <dgm:pt modelId="{B5CC9137-7951-4C50-8294-050E400CDC3D}">
      <dgm:prSet/>
      <dgm:spPr/>
      <dgm:t>
        <a:bodyPr/>
        <a:lstStyle/>
        <a:p>
          <a:r>
            <a:rPr lang="en-US"/>
            <a:t>Demand Forecasting through Databricks &amp; Mlflow</a:t>
          </a:r>
        </a:p>
      </dgm:t>
    </dgm:pt>
    <dgm:pt modelId="{6CBF8E38-70F8-461D-86B3-1EE89884AD57}" type="parTrans" cxnId="{F4C9F1C3-32C7-4D19-BDBF-AAA9A929F1AB}">
      <dgm:prSet/>
      <dgm:spPr/>
      <dgm:t>
        <a:bodyPr/>
        <a:lstStyle/>
        <a:p>
          <a:endParaRPr lang="en-US"/>
        </a:p>
      </dgm:t>
    </dgm:pt>
    <dgm:pt modelId="{B7F991DF-4423-4FFB-B68A-1247CA772653}" type="sibTrans" cxnId="{F4C9F1C3-32C7-4D19-BDBF-AAA9A929F1AB}">
      <dgm:prSet/>
      <dgm:spPr/>
      <dgm:t>
        <a:bodyPr/>
        <a:lstStyle/>
        <a:p>
          <a:endParaRPr lang="en-US"/>
        </a:p>
      </dgm:t>
    </dgm:pt>
    <dgm:pt modelId="{D67056F7-9C7E-4CF9-A498-2BAF30ED228F}">
      <dgm:prSet/>
      <dgm:spPr/>
      <dgm:t>
        <a:bodyPr/>
        <a:lstStyle/>
        <a:p>
          <a:r>
            <a:rPr lang="en-US"/>
            <a:t>End-to-End Lineage on Data Lakehouse</a:t>
          </a:r>
        </a:p>
      </dgm:t>
    </dgm:pt>
    <dgm:pt modelId="{791953CD-45D4-4132-AB21-4AD0968F4A85}" type="parTrans" cxnId="{B804B157-A1AE-4ACB-A891-B80AD06ABE85}">
      <dgm:prSet/>
      <dgm:spPr/>
      <dgm:t>
        <a:bodyPr/>
        <a:lstStyle/>
        <a:p>
          <a:endParaRPr lang="en-US"/>
        </a:p>
      </dgm:t>
    </dgm:pt>
    <dgm:pt modelId="{A00518ED-3CB4-4BFE-BF11-666AA35959B6}" type="sibTrans" cxnId="{B804B157-A1AE-4ACB-A891-B80AD06ABE85}">
      <dgm:prSet/>
      <dgm:spPr/>
      <dgm:t>
        <a:bodyPr/>
        <a:lstStyle/>
        <a:p>
          <a:endParaRPr lang="en-US"/>
        </a:p>
      </dgm:t>
    </dgm:pt>
    <dgm:pt modelId="{F6A02245-1A80-4F14-B534-940986D00DFD}">
      <dgm:prSet/>
      <dgm:spPr/>
      <dgm:t>
        <a:bodyPr/>
        <a:lstStyle/>
        <a:p>
          <a:r>
            <a:rPr lang="en-US"/>
            <a:t>Productionizing Recommender System with Feature Stores</a:t>
          </a:r>
        </a:p>
      </dgm:t>
    </dgm:pt>
    <dgm:pt modelId="{CACDA6F2-F56F-4498-A43A-4EF5ED632578}" type="parTrans" cxnId="{076A9755-3880-4E85-9397-0CDF51BEEB50}">
      <dgm:prSet/>
      <dgm:spPr/>
      <dgm:t>
        <a:bodyPr/>
        <a:lstStyle/>
        <a:p>
          <a:endParaRPr lang="en-US"/>
        </a:p>
      </dgm:t>
    </dgm:pt>
    <dgm:pt modelId="{277BE1EC-EAFA-4136-BA02-F714C456F817}" type="sibTrans" cxnId="{076A9755-3880-4E85-9397-0CDF51BEEB50}">
      <dgm:prSet/>
      <dgm:spPr/>
      <dgm:t>
        <a:bodyPr/>
        <a:lstStyle/>
        <a:p>
          <a:endParaRPr lang="en-US"/>
        </a:p>
      </dgm:t>
    </dgm:pt>
    <dgm:pt modelId="{098F1BCF-2267-49AA-89BC-7AC77A9B5D20}">
      <dgm:prSet/>
      <dgm:spPr/>
      <dgm:t>
        <a:bodyPr/>
        <a:lstStyle/>
        <a:p>
          <a:r>
            <a:rPr lang="en-US"/>
            <a:t>Enabling Learning on Confidential Data</a:t>
          </a:r>
        </a:p>
      </dgm:t>
    </dgm:pt>
    <dgm:pt modelId="{0AF667F0-F15E-4292-9C9D-FF8CF309EABC}" type="parTrans" cxnId="{CA93EC21-9C2D-4D1B-85FD-D82E4F534263}">
      <dgm:prSet/>
      <dgm:spPr/>
      <dgm:t>
        <a:bodyPr/>
        <a:lstStyle/>
        <a:p>
          <a:endParaRPr lang="en-US"/>
        </a:p>
      </dgm:t>
    </dgm:pt>
    <dgm:pt modelId="{7FB05A22-549D-4460-A792-A3917DC4A326}" type="sibTrans" cxnId="{CA93EC21-9C2D-4D1B-85FD-D82E4F534263}">
      <dgm:prSet/>
      <dgm:spPr/>
      <dgm:t>
        <a:bodyPr/>
        <a:lstStyle/>
        <a:p>
          <a:endParaRPr lang="en-US"/>
        </a:p>
      </dgm:t>
    </dgm:pt>
    <dgm:pt modelId="{5AA2C912-0BC3-4D40-899B-E9C88DAFA714}">
      <dgm:prSet/>
      <dgm:spPr/>
      <dgm:t>
        <a:bodyPr/>
        <a:lstStyle/>
        <a:p>
          <a:r>
            <a:rPr lang="en-US"/>
            <a:t>Deidentifying 700 million patient notes</a:t>
          </a:r>
        </a:p>
      </dgm:t>
    </dgm:pt>
    <dgm:pt modelId="{83AD113D-B51D-457E-944E-AC9A9CCCDD41}" type="parTrans" cxnId="{6DB79E20-A16E-404E-BE89-4F570D0248C1}">
      <dgm:prSet/>
      <dgm:spPr/>
      <dgm:t>
        <a:bodyPr/>
        <a:lstStyle/>
        <a:p>
          <a:endParaRPr lang="en-US"/>
        </a:p>
      </dgm:t>
    </dgm:pt>
    <dgm:pt modelId="{DBDCE9C9-2BD4-4AA7-9B3C-B7D64DDFA2D5}" type="sibTrans" cxnId="{6DB79E20-A16E-404E-BE89-4F570D0248C1}">
      <dgm:prSet/>
      <dgm:spPr/>
      <dgm:t>
        <a:bodyPr/>
        <a:lstStyle/>
        <a:p>
          <a:endParaRPr lang="en-US"/>
        </a:p>
      </dgm:t>
    </dgm:pt>
    <dgm:pt modelId="{7B16E1FB-1E61-4578-8430-2DBFD17CD29B}">
      <dgm:prSet/>
      <dgm:spPr/>
      <dgm:t>
        <a:bodyPr/>
        <a:lstStyle/>
        <a:p>
          <a:r>
            <a:rPr lang="en-US"/>
            <a:t>Cleanlab: AI to find and fix errors in ML datasets</a:t>
          </a:r>
        </a:p>
      </dgm:t>
    </dgm:pt>
    <dgm:pt modelId="{FE49343A-E3D4-4FC4-86FA-B986436363CC}" type="parTrans" cxnId="{4614102B-B729-461C-88F2-C750919408D6}">
      <dgm:prSet/>
      <dgm:spPr/>
      <dgm:t>
        <a:bodyPr/>
        <a:lstStyle/>
        <a:p>
          <a:endParaRPr lang="en-US"/>
        </a:p>
      </dgm:t>
    </dgm:pt>
    <dgm:pt modelId="{1878B44C-799F-4CC0-8E09-A399B19A04F8}" type="sibTrans" cxnId="{4614102B-B729-461C-88F2-C750919408D6}">
      <dgm:prSet/>
      <dgm:spPr/>
      <dgm:t>
        <a:bodyPr/>
        <a:lstStyle/>
        <a:p>
          <a:endParaRPr lang="en-US"/>
        </a:p>
      </dgm:t>
    </dgm:pt>
    <dgm:pt modelId="{C949C532-CF7B-4743-8371-6B5B5DC072F6}">
      <dgm:prSet/>
      <dgm:spPr/>
      <dgm:t>
        <a:bodyPr/>
        <a:lstStyle/>
        <a:p>
          <a:r>
            <a:rPr lang="en-US"/>
            <a:t>Human-ITL for Content Moderation</a:t>
          </a:r>
        </a:p>
      </dgm:t>
    </dgm:pt>
    <dgm:pt modelId="{15535DD1-481E-47B9-9E53-F69084B3B2C8}" type="parTrans" cxnId="{B162EE14-6FFF-4453-AC65-B619EA05D928}">
      <dgm:prSet/>
      <dgm:spPr/>
      <dgm:t>
        <a:bodyPr/>
        <a:lstStyle/>
        <a:p>
          <a:endParaRPr lang="en-US"/>
        </a:p>
      </dgm:t>
    </dgm:pt>
    <dgm:pt modelId="{71736EF8-D98C-49A3-B80B-207492D44BF4}" type="sibTrans" cxnId="{B162EE14-6FFF-4453-AC65-B619EA05D928}">
      <dgm:prSet/>
      <dgm:spPr/>
      <dgm:t>
        <a:bodyPr/>
        <a:lstStyle/>
        <a:p>
          <a:endParaRPr lang="en-US"/>
        </a:p>
      </dgm:t>
    </dgm:pt>
    <dgm:pt modelId="{63859549-E0C3-457D-9E03-6B624D17732E}">
      <dgm:prSet/>
      <dgm:spPr/>
      <dgm:t>
        <a:bodyPr/>
        <a:lstStyle/>
        <a:p>
          <a:r>
            <a:rPr lang="en-US"/>
            <a:t>Google Cloud Open Data Ecosystem</a:t>
          </a:r>
        </a:p>
      </dgm:t>
    </dgm:pt>
    <dgm:pt modelId="{AF6B92F4-3841-4999-B11F-D2F2C53E8F11}" type="parTrans" cxnId="{EC00EED7-B811-449E-B910-B4A8289C2ED0}">
      <dgm:prSet/>
      <dgm:spPr/>
      <dgm:t>
        <a:bodyPr/>
        <a:lstStyle/>
        <a:p>
          <a:endParaRPr lang="en-US"/>
        </a:p>
      </dgm:t>
    </dgm:pt>
    <dgm:pt modelId="{C6F4AF44-584C-4EAE-9B67-18BCB3A2216E}" type="sibTrans" cxnId="{EC00EED7-B811-449E-B910-B4A8289C2ED0}">
      <dgm:prSet/>
      <dgm:spPr/>
      <dgm:t>
        <a:bodyPr/>
        <a:lstStyle/>
        <a:p>
          <a:endParaRPr lang="en-US"/>
        </a:p>
      </dgm:t>
    </dgm:pt>
    <dgm:pt modelId="{244F6840-55DC-4C1C-854D-955A293EA67C}">
      <dgm:prSet/>
      <dgm:spPr/>
      <dgm:t>
        <a:bodyPr/>
        <a:lstStyle/>
        <a:p>
          <a:r>
            <a:rPr lang="en-US"/>
            <a:t>Chronon: Open Source Feature Engineering Platform</a:t>
          </a:r>
        </a:p>
      </dgm:t>
    </dgm:pt>
    <dgm:pt modelId="{A328B9EE-9D00-4273-B424-B09C9F98259D}" type="parTrans" cxnId="{063C5FAA-1100-4C47-82D0-BB5BF4F408F5}">
      <dgm:prSet/>
      <dgm:spPr/>
      <dgm:t>
        <a:bodyPr/>
        <a:lstStyle/>
        <a:p>
          <a:endParaRPr lang="en-US"/>
        </a:p>
      </dgm:t>
    </dgm:pt>
    <dgm:pt modelId="{235A65BE-761B-419A-87B3-5D6D638895B7}" type="sibTrans" cxnId="{063C5FAA-1100-4C47-82D0-BB5BF4F408F5}">
      <dgm:prSet/>
      <dgm:spPr/>
      <dgm:t>
        <a:bodyPr/>
        <a:lstStyle/>
        <a:p>
          <a:endParaRPr lang="en-US"/>
        </a:p>
      </dgm:t>
    </dgm:pt>
    <dgm:pt modelId="{DF34B68B-C434-FA40-B0ED-BBF175DE64C7}" type="pres">
      <dgm:prSet presAssocID="{CA86047D-9A90-4FA5-96C3-1FA86170F60D}" presName="diagram" presStyleCnt="0">
        <dgm:presLayoutVars>
          <dgm:dir/>
          <dgm:resizeHandles val="exact"/>
        </dgm:presLayoutVars>
      </dgm:prSet>
      <dgm:spPr/>
    </dgm:pt>
    <dgm:pt modelId="{E904C973-890A-EF48-9C89-F8CEF7187543}" type="pres">
      <dgm:prSet presAssocID="{F1910658-6AAA-4485-B261-52DA22488D66}" presName="node" presStyleLbl="node1" presStyleIdx="0" presStyleCnt="15">
        <dgm:presLayoutVars>
          <dgm:bulletEnabled val="1"/>
        </dgm:presLayoutVars>
      </dgm:prSet>
      <dgm:spPr/>
    </dgm:pt>
    <dgm:pt modelId="{F0FCF4EC-D539-D048-AAB8-FC03AF8C8DFD}" type="pres">
      <dgm:prSet presAssocID="{B870FDB8-F1B9-4A2D-8FCC-240A0561FED7}" presName="sibTrans" presStyleCnt="0"/>
      <dgm:spPr/>
    </dgm:pt>
    <dgm:pt modelId="{F8DF881A-3168-884F-9E01-2CE4DB1F4B01}" type="pres">
      <dgm:prSet presAssocID="{57C51F3C-34B8-45C1-8D36-8BF5B06B21EA}" presName="node" presStyleLbl="node1" presStyleIdx="1" presStyleCnt="15">
        <dgm:presLayoutVars>
          <dgm:bulletEnabled val="1"/>
        </dgm:presLayoutVars>
      </dgm:prSet>
      <dgm:spPr/>
    </dgm:pt>
    <dgm:pt modelId="{DD164E00-4912-684C-8776-BB51185FDACA}" type="pres">
      <dgm:prSet presAssocID="{462F4274-C3D0-4365-913B-A9C6C44BF78E}" presName="sibTrans" presStyleCnt="0"/>
      <dgm:spPr/>
    </dgm:pt>
    <dgm:pt modelId="{A88F197F-BD88-DF45-8A99-C8ADF9A009F9}" type="pres">
      <dgm:prSet presAssocID="{C2FEF6F3-5716-471B-81F1-D3B243C1FDBD}" presName="node" presStyleLbl="node1" presStyleIdx="2" presStyleCnt="15">
        <dgm:presLayoutVars>
          <dgm:bulletEnabled val="1"/>
        </dgm:presLayoutVars>
      </dgm:prSet>
      <dgm:spPr/>
    </dgm:pt>
    <dgm:pt modelId="{0E60EAD5-3EBA-3040-A82E-F06F9E6F413A}" type="pres">
      <dgm:prSet presAssocID="{9F95D400-A013-479E-B117-AD698FFC3263}" presName="sibTrans" presStyleCnt="0"/>
      <dgm:spPr/>
    </dgm:pt>
    <dgm:pt modelId="{D45B9411-5259-9B48-94E3-8E953C92D3E5}" type="pres">
      <dgm:prSet presAssocID="{9D8F9291-2F45-440D-BC5B-97435D870B16}" presName="node" presStyleLbl="node1" presStyleIdx="3" presStyleCnt="15">
        <dgm:presLayoutVars>
          <dgm:bulletEnabled val="1"/>
        </dgm:presLayoutVars>
      </dgm:prSet>
      <dgm:spPr/>
    </dgm:pt>
    <dgm:pt modelId="{B7B38370-F455-334E-89B8-F669D504F494}" type="pres">
      <dgm:prSet presAssocID="{3ADB9E74-B514-4159-90F2-8AF27D8D7952}" presName="sibTrans" presStyleCnt="0"/>
      <dgm:spPr/>
    </dgm:pt>
    <dgm:pt modelId="{C940829F-6F0F-E848-9C37-D41DCC73AC26}" type="pres">
      <dgm:prSet presAssocID="{8B790C93-6AAF-46AB-AFB1-C04E972FEC24}" presName="node" presStyleLbl="node1" presStyleIdx="4" presStyleCnt="15">
        <dgm:presLayoutVars>
          <dgm:bulletEnabled val="1"/>
        </dgm:presLayoutVars>
      </dgm:prSet>
      <dgm:spPr/>
    </dgm:pt>
    <dgm:pt modelId="{CD566A5D-735B-FA40-88B9-132B5F7E4EA4}" type="pres">
      <dgm:prSet presAssocID="{3228865C-7100-491D-B43B-6CBADCCBA019}" presName="sibTrans" presStyleCnt="0"/>
      <dgm:spPr/>
    </dgm:pt>
    <dgm:pt modelId="{0A910617-4A57-2044-B608-B38C80BD703E}" type="pres">
      <dgm:prSet presAssocID="{B28EDE63-82B8-475D-9778-1BD2F6D87997}" presName="node" presStyleLbl="node1" presStyleIdx="5" presStyleCnt="15">
        <dgm:presLayoutVars>
          <dgm:bulletEnabled val="1"/>
        </dgm:presLayoutVars>
      </dgm:prSet>
      <dgm:spPr/>
    </dgm:pt>
    <dgm:pt modelId="{80448C01-2C5B-E440-B7E8-352C2122B886}" type="pres">
      <dgm:prSet presAssocID="{433FCBED-2557-455B-8A86-E6DBCE3D508A}" presName="sibTrans" presStyleCnt="0"/>
      <dgm:spPr/>
    </dgm:pt>
    <dgm:pt modelId="{A479AE28-3532-A840-9A7C-C7F7489AF348}" type="pres">
      <dgm:prSet presAssocID="{B5CC9137-7951-4C50-8294-050E400CDC3D}" presName="node" presStyleLbl="node1" presStyleIdx="6" presStyleCnt="15">
        <dgm:presLayoutVars>
          <dgm:bulletEnabled val="1"/>
        </dgm:presLayoutVars>
      </dgm:prSet>
      <dgm:spPr/>
    </dgm:pt>
    <dgm:pt modelId="{895C5726-D952-DC4F-A03D-889CCD6A0794}" type="pres">
      <dgm:prSet presAssocID="{B7F991DF-4423-4FFB-B68A-1247CA772653}" presName="sibTrans" presStyleCnt="0"/>
      <dgm:spPr/>
    </dgm:pt>
    <dgm:pt modelId="{2F5C801A-F884-8248-9212-3AD64ECD3501}" type="pres">
      <dgm:prSet presAssocID="{D67056F7-9C7E-4CF9-A498-2BAF30ED228F}" presName="node" presStyleLbl="node1" presStyleIdx="7" presStyleCnt="15">
        <dgm:presLayoutVars>
          <dgm:bulletEnabled val="1"/>
        </dgm:presLayoutVars>
      </dgm:prSet>
      <dgm:spPr/>
    </dgm:pt>
    <dgm:pt modelId="{55510517-4622-5C4F-88DA-E4EF3B7CF439}" type="pres">
      <dgm:prSet presAssocID="{A00518ED-3CB4-4BFE-BF11-666AA35959B6}" presName="sibTrans" presStyleCnt="0"/>
      <dgm:spPr/>
    </dgm:pt>
    <dgm:pt modelId="{F6537F81-E040-BB42-9E26-2541E7B0F550}" type="pres">
      <dgm:prSet presAssocID="{F6A02245-1A80-4F14-B534-940986D00DFD}" presName="node" presStyleLbl="node1" presStyleIdx="8" presStyleCnt="15">
        <dgm:presLayoutVars>
          <dgm:bulletEnabled val="1"/>
        </dgm:presLayoutVars>
      </dgm:prSet>
      <dgm:spPr/>
    </dgm:pt>
    <dgm:pt modelId="{B6C1F530-2E30-AB42-AAED-D7BAD267356B}" type="pres">
      <dgm:prSet presAssocID="{277BE1EC-EAFA-4136-BA02-F714C456F817}" presName="sibTrans" presStyleCnt="0"/>
      <dgm:spPr/>
    </dgm:pt>
    <dgm:pt modelId="{9293CE3A-5744-B44D-B770-F8053A583F00}" type="pres">
      <dgm:prSet presAssocID="{098F1BCF-2267-49AA-89BC-7AC77A9B5D20}" presName="node" presStyleLbl="node1" presStyleIdx="9" presStyleCnt="15">
        <dgm:presLayoutVars>
          <dgm:bulletEnabled val="1"/>
        </dgm:presLayoutVars>
      </dgm:prSet>
      <dgm:spPr/>
    </dgm:pt>
    <dgm:pt modelId="{E7F07E51-B770-3E4F-8F87-0B2274061655}" type="pres">
      <dgm:prSet presAssocID="{7FB05A22-549D-4460-A792-A3917DC4A326}" presName="sibTrans" presStyleCnt="0"/>
      <dgm:spPr/>
    </dgm:pt>
    <dgm:pt modelId="{99261DB3-7AEF-3D47-B964-3B0B2E09EF9D}" type="pres">
      <dgm:prSet presAssocID="{5AA2C912-0BC3-4D40-899B-E9C88DAFA714}" presName="node" presStyleLbl="node1" presStyleIdx="10" presStyleCnt="15">
        <dgm:presLayoutVars>
          <dgm:bulletEnabled val="1"/>
        </dgm:presLayoutVars>
      </dgm:prSet>
      <dgm:spPr/>
    </dgm:pt>
    <dgm:pt modelId="{F81333D5-6276-C946-B381-10F70550D3AB}" type="pres">
      <dgm:prSet presAssocID="{DBDCE9C9-2BD4-4AA7-9B3C-B7D64DDFA2D5}" presName="sibTrans" presStyleCnt="0"/>
      <dgm:spPr/>
    </dgm:pt>
    <dgm:pt modelId="{F26CD8EA-10DE-7B4C-91D6-61AC26BB1741}" type="pres">
      <dgm:prSet presAssocID="{7B16E1FB-1E61-4578-8430-2DBFD17CD29B}" presName="node" presStyleLbl="node1" presStyleIdx="11" presStyleCnt="15">
        <dgm:presLayoutVars>
          <dgm:bulletEnabled val="1"/>
        </dgm:presLayoutVars>
      </dgm:prSet>
      <dgm:spPr/>
    </dgm:pt>
    <dgm:pt modelId="{C0A05714-E18D-364A-BAA5-37D9DACBDEAC}" type="pres">
      <dgm:prSet presAssocID="{1878B44C-799F-4CC0-8E09-A399B19A04F8}" presName="sibTrans" presStyleCnt="0"/>
      <dgm:spPr/>
    </dgm:pt>
    <dgm:pt modelId="{579DDEC0-90A6-DA47-B9A5-A59E180AD421}" type="pres">
      <dgm:prSet presAssocID="{C949C532-CF7B-4743-8371-6B5B5DC072F6}" presName="node" presStyleLbl="node1" presStyleIdx="12" presStyleCnt="15">
        <dgm:presLayoutVars>
          <dgm:bulletEnabled val="1"/>
        </dgm:presLayoutVars>
      </dgm:prSet>
      <dgm:spPr/>
    </dgm:pt>
    <dgm:pt modelId="{AD791EE1-2E1E-4D44-A073-6797A70BFD58}" type="pres">
      <dgm:prSet presAssocID="{71736EF8-D98C-49A3-B80B-207492D44BF4}" presName="sibTrans" presStyleCnt="0"/>
      <dgm:spPr/>
    </dgm:pt>
    <dgm:pt modelId="{98CD6C08-46B8-394F-9A72-A8BCCC2ECF61}" type="pres">
      <dgm:prSet presAssocID="{63859549-E0C3-457D-9E03-6B624D17732E}" presName="node" presStyleLbl="node1" presStyleIdx="13" presStyleCnt="15">
        <dgm:presLayoutVars>
          <dgm:bulletEnabled val="1"/>
        </dgm:presLayoutVars>
      </dgm:prSet>
      <dgm:spPr/>
    </dgm:pt>
    <dgm:pt modelId="{40217E34-B061-7D4D-9716-76750F15682E}" type="pres">
      <dgm:prSet presAssocID="{C6F4AF44-584C-4EAE-9B67-18BCB3A2216E}" presName="sibTrans" presStyleCnt="0"/>
      <dgm:spPr/>
    </dgm:pt>
    <dgm:pt modelId="{FBA74EF4-B6B0-234D-B0A8-74FFEFA36D8A}" type="pres">
      <dgm:prSet presAssocID="{244F6840-55DC-4C1C-854D-955A293EA67C}" presName="node" presStyleLbl="node1" presStyleIdx="14" presStyleCnt="15">
        <dgm:presLayoutVars>
          <dgm:bulletEnabled val="1"/>
        </dgm:presLayoutVars>
      </dgm:prSet>
      <dgm:spPr/>
    </dgm:pt>
  </dgm:ptLst>
  <dgm:cxnLst>
    <dgm:cxn modelId="{20C44E04-76EB-0444-A621-93B776930AB6}" type="presOf" srcId="{098F1BCF-2267-49AA-89BC-7AC77A9B5D20}" destId="{9293CE3A-5744-B44D-B770-F8053A583F00}" srcOrd="0" destOrd="0" presId="urn:microsoft.com/office/officeart/2005/8/layout/default"/>
    <dgm:cxn modelId="{611CE70D-105D-4E16-85B1-0FDCA8C60EE2}" srcId="{CA86047D-9A90-4FA5-96C3-1FA86170F60D}" destId="{B28EDE63-82B8-475D-9778-1BD2F6D87997}" srcOrd="5" destOrd="0" parTransId="{FE68F49F-4958-4633-BC8A-D1538ED0E62B}" sibTransId="{433FCBED-2557-455B-8A86-E6DBCE3D508A}"/>
    <dgm:cxn modelId="{B162EE14-6FFF-4453-AC65-B619EA05D928}" srcId="{CA86047D-9A90-4FA5-96C3-1FA86170F60D}" destId="{C949C532-CF7B-4743-8371-6B5B5DC072F6}" srcOrd="12" destOrd="0" parTransId="{15535DD1-481E-47B9-9E53-F69084B3B2C8}" sibTransId="{71736EF8-D98C-49A3-B80B-207492D44BF4}"/>
    <dgm:cxn modelId="{7230B116-754C-42AC-8DF0-46B211EA778B}" srcId="{CA86047D-9A90-4FA5-96C3-1FA86170F60D}" destId="{C2FEF6F3-5716-471B-81F1-D3B243C1FDBD}" srcOrd="2" destOrd="0" parTransId="{15742567-F34F-461D-9EC4-B205849402BA}" sibTransId="{9F95D400-A013-479E-B117-AD698FFC3263}"/>
    <dgm:cxn modelId="{6DB79E20-A16E-404E-BE89-4F570D0248C1}" srcId="{CA86047D-9A90-4FA5-96C3-1FA86170F60D}" destId="{5AA2C912-0BC3-4D40-899B-E9C88DAFA714}" srcOrd="10" destOrd="0" parTransId="{83AD113D-B51D-457E-944E-AC9A9CCCDD41}" sibTransId="{DBDCE9C9-2BD4-4AA7-9B3C-B7D64DDFA2D5}"/>
    <dgm:cxn modelId="{CA93EC21-9C2D-4D1B-85FD-D82E4F534263}" srcId="{CA86047D-9A90-4FA5-96C3-1FA86170F60D}" destId="{098F1BCF-2267-49AA-89BC-7AC77A9B5D20}" srcOrd="9" destOrd="0" parTransId="{0AF667F0-F15E-4292-9C9D-FF8CF309EABC}" sibTransId="{7FB05A22-549D-4460-A792-A3917DC4A326}"/>
    <dgm:cxn modelId="{4614102B-B729-461C-88F2-C750919408D6}" srcId="{CA86047D-9A90-4FA5-96C3-1FA86170F60D}" destId="{7B16E1FB-1E61-4578-8430-2DBFD17CD29B}" srcOrd="11" destOrd="0" parTransId="{FE49343A-E3D4-4FC4-86FA-B986436363CC}" sibTransId="{1878B44C-799F-4CC0-8E09-A399B19A04F8}"/>
    <dgm:cxn modelId="{5AE8372C-4E93-0E42-BBAC-C49F14F876C0}" type="presOf" srcId="{C2FEF6F3-5716-471B-81F1-D3B243C1FDBD}" destId="{A88F197F-BD88-DF45-8A99-C8ADF9A009F9}" srcOrd="0" destOrd="0" presId="urn:microsoft.com/office/officeart/2005/8/layout/default"/>
    <dgm:cxn modelId="{D05BCA39-78E2-46F9-AED8-688F21A0CF72}" srcId="{CA86047D-9A90-4FA5-96C3-1FA86170F60D}" destId="{57C51F3C-34B8-45C1-8D36-8BF5B06B21EA}" srcOrd="1" destOrd="0" parTransId="{2C1D891C-9957-42FF-8031-BC824BF5DF14}" sibTransId="{462F4274-C3D0-4365-913B-A9C6C44BF78E}"/>
    <dgm:cxn modelId="{3C2E3C42-DDD8-6E4B-8B3F-1F09BDB714BC}" type="presOf" srcId="{7B16E1FB-1E61-4578-8430-2DBFD17CD29B}" destId="{F26CD8EA-10DE-7B4C-91D6-61AC26BB1741}" srcOrd="0" destOrd="0" presId="urn:microsoft.com/office/officeart/2005/8/layout/default"/>
    <dgm:cxn modelId="{29DCE142-3267-4CD7-997D-4BF698808B80}" srcId="{CA86047D-9A90-4FA5-96C3-1FA86170F60D}" destId="{8B790C93-6AAF-46AB-AFB1-C04E972FEC24}" srcOrd="4" destOrd="0" parTransId="{9A987DBA-DBFC-4D37-890C-7BF2B24E8387}" sibTransId="{3228865C-7100-491D-B43B-6CBADCCBA019}"/>
    <dgm:cxn modelId="{B7FADB51-60C5-184F-8433-94D16115A158}" type="presOf" srcId="{244F6840-55DC-4C1C-854D-955A293EA67C}" destId="{FBA74EF4-B6B0-234D-B0A8-74FFEFA36D8A}" srcOrd="0" destOrd="0" presId="urn:microsoft.com/office/officeart/2005/8/layout/default"/>
    <dgm:cxn modelId="{D8E55953-C5F3-BF43-B87B-5172E4849E11}" type="presOf" srcId="{63859549-E0C3-457D-9E03-6B624D17732E}" destId="{98CD6C08-46B8-394F-9A72-A8BCCC2ECF61}" srcOrd="0" destOrd="0" presId="urn:microsoft.com/office/officeart/2005/8/layout/default"/>
    <dgm:cxn modelId="{076A9755-3880-4E85-9397-0CDF51BEEB50}" srcId="{CA86047D-9A90-4FA5-96C3-1FA86170F60D}" destId="{F6A02245-1A80-4F14-B534-940986D00DFD}" srcOrd="8" destOrd="0" parTransId="{CACDA6F2-F56F-4498-A43A-4EF5ED632578}" sibTransId="{277BE1EC-EAFA-4136-BA02-F714C456F817}"/>
    <dgm:cxn modelId="{2BE68656-9BB2-44D5-88AC-EC17925020A8}" srcId="{CA86047D-9A90-4FA5-96C3-1FA86170F60D}" destId="{F1910658-6AAA-4485-B261-52DA22488D66}" srcOrd="0" destOrd="0" parTransId="{12FAD774-FBB1-4EE0-AA7E-46DB5E5DA750}" sibTransId="{B870FDB8-F1B9-4A2D-8FCC-240A0561FED7}"/>
    <dgm:cxn modelId="{B804B157-A1AE-4ACB-A891-B80AD06ABE85}" srcId="{CA86047D-9A90-4FA5-96C3-1FA86170F60D}" destId="{D67056F7-9C7E-4CF9-A498-2BAF30ED228F}" srcOrd="7" destOrd="0" parTransId="{791953CD-45D4-4132-AB21-4AD0968F4A85}" sibTransId="{A00518ED-3CB4-4BFE-BF11-666AA35959B6}"/>
    <dgm:cxn modelId="{9255EB5D-DA2C-AB41-90DC-2E7E322AD8C0}" type="presOf" srcId="{B28EDE63-82B8-475D-9778-1BD2F6D87997}" destId="{0A910617-4A57-2044-B608-B38C80BD703E}" srcOrd="0" destOrd="0" presId="urn:microsoft.com/office/officeart/2005/8/layout/default"/>
    <dgm:cxn modelId="{03C4005E-D0E4-4F9E-B173-C25972B004E2}" srcId="{CA86047D-9A90-4FA5-96C3-1FA86170F60D}" destId="{9D8F9291-2F45-440D-BC5B-97435D870B16}" srcOrd="3" destOrd="0" parTransId="{B378FBE1-7CA4-44D2-9D43-C93A09A902EE}" sibTransId="{3ADB9E74-B514-4159-90F2-8AF27D8D7952}"/>
    <dgm:cxn modelId="{0AD44C69-C0D4-E745-A07F-1A878C3D24D5}" type="presOf" srcId="{9D8F9291-2F45-440D-BC5B-97435D870B16}" destId="{D45B9411-5259-9B48-94E3-8E953C92D3E5}" srcOrd="0" destOrd="0" presId="urn:microsoft.com/office/officeart/2005/8/layout/default"/>
    <dgm:cxn modelId="{D9812471-0D33-0348-BE1A-4816F7F50749}" type="presOf" srcId="{57C51F3C-34B8-45C1-8D36-8BF5B06B21EA}" destId="{F8DF881A-3168-884F-9E01-2CE4DB1F4B01}" srcOrd="0" destOrd="0" presId="urn:microsoft.com/office/officeart/2005/8/layout/default"/>
    <dgm:cxn modelId="{64F6CC71-689B-FD41-84AA-10B75184B6B4}" type="presOf" srcId="{B5CC9137-7951-4C50-8294-050E400CDC3D}" destId="{A479AE28-3532-A840-9A7C-C7F7489AF348}" srcOrd="0" destOrd="0" presId="urn:microsoft.com/office/officeart/2005/8/layout/default"/>
    <dgm:cxn modelId="{55B70679-A4F2-8441-94D9-9D59D898EC69}" type="presOf" srcId="{D67056F7-9C7E-4CF9-A498-2BAF30ED228F}" destId="{2F5C801A-F884-8248-9212-3AD64ECD3501}" srcOrd="0" destOrd="0" presId="urn:microsoft.com/office/officeart/2005/8/layout/default"/>
    <dgm:cxn modelId="{6527C2A6-4CD5-2B4A-9AD9-CB0FA60DA987}" type="presOf" srcId="{8B790C93-6AAF-46AB-AFB1-C04E972FEC24}" destId="{C940829F-6F0F-E848-9C37-D41DCC73AC26}" srcOrd="0" destOrd="0" presId="urn:microsoft.com/office/officeart/2005/8/layout/default"/>
    <dgm:cxn modelId="{DF4CC7A6-3B1F-AD40-832F-8952063D7E2F}" type="presOf" srcId="{5AA2C912-0BC3-4D40-899B-E9C88DAFA714}" destId="{99261DB3-7AEF-3D47-B964-3B0B2E09EF9D}" srcOrd="0" destOrd="0" presId="urn:microsoft.com/office/officeart/2005/8/layout/default"/>
    <dgm:cxn modelId="{CA0205A7-5D55-464F-9AD6-DDB597868FCD}" type="presOf" srcId="{F6A02245-1A80-4F14-B534-940986D00DFD}" destId="{F6537F81-E040-BB42-9E26-2541E7B0F550}" srcOrd="0" destOrd="0" presId="urn:microsoft.com/office/officeart/2005/8/layout/default"/>
    <dgm:cxn modelId="{063C5FAA-1100-4C47-82D0-BB5BF4F408F5}" srcId="{CA86047D-9A90-4FA5-96C3-1FA86170F60D}" destId="{244F6840-55DC-4C1C-854D-955A293EA67C}" srcOrd="14" destOrd="0" parTransId="{A328B9EE-9D00-4273-B424-B09C9F98259D}" sibTransId="{235A65BE-761B-419A-87B3-5D6D638895B7}"/>
    <dgm:cxn modelId="{4C504FAF-CF62-0D47-A50B-E26CECE3BDFD}" type="presOf" srcId="{C949C532-CF7B-4743-8371-6B5B5DC072F6}" destId="{579DDEC0-90A6-DA47-B9A5-A59E180AD421}" srcOrd="0" destOrd="0" presId="urn:microsoft.com/office/officeart/2005/8/layout/default"/>
    <dgm:cxn modelId="{31D593BD-D56E-E84C-96EE-3EB55A661979}" type="presOf" srcId="{F1910658-6AAA-4485-B261-52DA22488D66}" destId="{E904C973-890A-EF48-9C89-F8CEF7187543}" srcOrd="0" destOrd="0" presId="urn:microsoft.com/office/officeart/2005/8/layout/default"/>
    <dgm:cxn modelId="{F4C9F1C3-32C7-4D19-BDBF-AAA9A929F1AB}" srcId="{CA86047D-9A90-4FA5-96C3-1FA86170F60D}" destId="{B5CC9137-7951-4C50-8294-050E400CDC3D}" srcOrd="6" destOrd="0" parTransId="{6CBF8E38-70F8-461D-86B3-1EE89884AD57}" sibTransId="{B7F991DF-4423-4FFB-B68A-1247CA772653}"/>
    <dgm:cxn modelId="{EC00EED7-B811-449E-B910-B4A8289C2ED0}" srcId="{CA86047D-9A90-4FA5-96C3-1FA86170F60D}" destId="{63859549-E0C3-457D-9E03-6B624D17732E}" srcOrd="13" destOrd="0" parTransId="{AF6B92F4-3841-4999-B11F-D2F2C53E8F11}" sibTransId="{C6F4AF44-584C-4EAE-9B67-18BCB3A2216E}"/>
    <dgm:cxn modelId="{90EF5CEB-979B-614D-BA18-C3FF8057DAC8}" type="presOf" srcId="{CA86047D-9A90-4FA5-96C3-1FA86170F60D}" destId="{DF34B68B-C434-FA40-B0ED-BBF175DE64C7}" srcOrd="0" destOrd="0" presId="urn:microsoft.com/office/officeart/2005/8/layout/default"/>
    <dgm:cxn modelId="{DEB3DD71-D2A6-BF40-9301-1AAAB69D4C25}" type="presParOf" srcId="{DF34B68B-C434-FA40-B0ED-BBF175DE64C7}" destId="{E904C973-890A-EF48-9C89-F8CEF7187543}" srcOrd="0" destOrd="0" presId="urn:microsoft.com/office/officeart/2005/8/layout/default"/>
    <dgm:cxn modelId="{860B67D8-E939-2147-9953-3EC340356F0C}" type="presParOf" srcId="{DF34B68B-C434-FA40-B0ED-BBF175DE64C7}" destId="{F0FCF4EC-D539-D048-AAB8-FC03AF8C8DFD}" srcOrd="1" destOrd="0" presId="urn:microsoft.com/office/officeart/2005/8/layout/default"/>
    <dgm:cxn modelId="{9528AFD3-5EEC-9541-A582-AD48629D7790}" type="presParOf" srcId="{DF34B68B-C434-FA40-B0ED-BBF175DE64C7}" destId="{F8DF881A-3168-884F-9E01-2CE4DB1F4B01}" srcOrd="2" destOrd="0" presId="urn:microsoft.com/office/officeart/2005/8/layout/default"/>
    <dgm:cxn modelId="{DB01D3C7-68F3-1C4B-9429-B092A5271B76}" type="presParOf" srcId="{DF34B68B-C434-FA40-B0ED-BBF175DE64C7}" destId="{DD164E00-4912-684C-8776-BB51185FDACA}" srcOrd="3" destOrd="0" presId="urn:microsoft.com/office/officeart/2005/8/layout/default"/>
    <dgm:cxn modelId="{8FEAD2D6-60B3-6C47-83F2-56596884A432}" type="presParOf" srcId="{DF34B68B-C434-FA40-B0ED-BBF175DE64C7}" destId="{A88F197F-BD88-DF45-8A99-C8ADF9A009F9}" srcOrd="4" destOrd="0" presId="urn:microsoft.com/office/officeart/2005/8/layout/default"/>
    <dgm:cxn modelId="{285A14C8-D4BF-6349-980F-FC8AD497BA78}" type="presParOf" srcId="{DF34B68B-C434-FA40-B0ED-BBF175DE64C7}" destId="{0E60EAD5-3EBA-3040-A82E-F06F9E6F413A}" srcOrd="5" destOrd="0" presId="urn:microsoft.com/office/officeart/2005/8/layout/default"/>
    <dgm:cxn modelId="{12E87525-D3B2-A14F-87F5-10F10B8F2BAD}" type="presParOf" srcId="{DF34B68B-C434-FA40-B0ED-BBF175DE64C7}" destId="{D45B9411-5259-9B48-94E3-8E953C92D3E5}" srcOrd="6" destOrd="0" presId="urn:microsoft.com/office/officeart/2005/8/layout/default"/>
    <dgm:cxn modelId="{8C2D1E87-C220-6447-9C66-800FADE1B1A2}" type="presParOf" srcId="{DF34B68B-C434-FA40-B0ED-BBF175DE64C7}" destId="{B7B38370-F455-334E-89B8-F669D504F494}" srcOrd="7" destOrd="0" presId="urn:microsoft.com/office/officeart/2005/8/layout/default"/>
    <dgm:cxn modelId="{427A6561-F09C-6942-81A7-6C89C2913EA4}" type="presParOf" srcId="{DF34B68B-C434-FA40-B0ED-BBF175DE64C7}" destId="{C940829F-6F0F-E848-9C37-D41DCC73AC26}" srcOrd="8" destOrd="0" presId="urn:microsoft.com/office/officeart/2005/8/layout/default"/>
    <dgm:cxn modelId="{40DECA2A-E1EB-134E-B925-4D2D9B68E11E}" type="presParOf" srcId="{DF34B68B-C434-FA40-B0ED-BBF175DE64C7}" destId="{CD566A5D-735B-FA40-88B9-132B5F7E4EA4}" srcOrd="9" destOrd="0" presId="urn:microsoft.com/office/officeart/2005/8/layout/default"/>
    <dgm:cxn modelId="{17AFD199-76E8-B543-B83B-56E18F64B36B}" type="presParOf" srcId="{DF34B68B-C434-FA40-B0ED-BBF175DE64C7}" destId="{0A910617-4A57-2044-B608-B38C80BD703E}" srcOrd="10" destOrd="0" presId="urn:microsoft.com/office/officeart/2005/8/layout/default"/>
    <dgm:cxn modelId="{6712378B-3338-A848-A69E-1A5DB87A027C}" type="presParOf" srcId="{DF34B68B-C434-FA40-B0ED-BBF175DE64C7}" destId="{80448C01-2C5B-E440-B7E8-352C2122B886}" srcOrd="11" destOrd="0" presId="urn:microsoft.com/office/officeart/2005/8/layout/default"/>
    <dgm:cxn modelId="{2A70A5AD-A0C4-6F43-835B-92ABE7852292}" type="presParOf" srcId="{DF34B68B-C434-FA40-B0ED-BBF175DE64C7}" destId="{A479AE28-3532-A840-9A7C-C7F7489AF348}" srcOrd="12" destOrd="0" presId="urn:microsoft.com/office/officeart/2005/8/layout/default"/>
    <dgm:cxn modelId="{7A7D1F75-4AAF-6B44-A55E-6089142BCE4B}" type="presParOf" srcId="{DF34B68B-C434-FA40-B0ED-BBF175DE64C7}" destId="{895C5726-D952-DC4F-A03D-889CCD6A0794}" srcOrd="13" destOrd="0" presId="urn:microsoft.com/office/officeart/2005/8/layout/default"/>
    <dgm:cxn modelId="{12FCE172-0AD3-3240-BD71-C9292CAC9843}" type="presParOf" srcId="{DF34B68B-C434-FA40-B0ED-BBF175DE64C7}" destId="{2F5C801A-F884-8248-9212-3AD64ECD3501}" srcOrd="14" destOrd="0" presId="urn:microsoft.com/office/officeart/2005/8/layout/default"/>
    <dgm:cxn modelId="{2FD54268-B76E-6943-BF51-BBB91414339A}" type="presParOf" srcId="{DF34B68B-C434-FA40-B0ED-BBF175DE64C7}" destId="{55510517-4622-5C4F-88DA-E4EF3B7CF439}" srcOrd="15" destOrd="0" presId="urn:microsoft.com/office/officeart/2005/8/layout/default"/>
    <dgm:cxn modelId="{569DFB7D-4F5E-D444-97CA-316E63342D49}" type="presParOf" srcId="{DF34B68B-C434-FA40-B0ED-BBF175DE64C7}" destId="{F6537F81-E040-BB42-9E26-2541E7B0F550}" srcOrd="16" destOrd="0" presId="urn:microsoft.com/office/officeart/2005/8/layout/default"/>
    <dgm:cxn modelId="{EC564D01-BE68-BE47-B226-E222C33AACF6}" type="presParOf" srcId="{DF34B68B-C434-FA40-B0ED-BBF175DE64C7}" destId="{B6C1F530-2E30-AB42-AAED-D7BAD267356B}" srcOrd="17" destOrd="0" presId="urn:microsoft.com/office/officeart/2005/8/layout/default"/>
    <dgm:cxn modelId="{0CE2A3DF-6D68-7943-8C77-108A8F756441}" type="presParOf" srcId="{DF34B68B-C434-FA40-B0ED-BBF175DE64C7}" destId="{9293CE3A-5744-B44D-B770-F8053A583F00}" srcOrd="18" destOrd="0" presId="urn:microsoft.com/office/officeart/2005/8/layout/default"/>
    <dgm:cxn modelId="{83531E6C-2FF5-E44D-81DD-160853B32FA1}" type="presParOf" srcId="{DF34B68B-C434-FA40-B0ED-BBF175DE64C7}" destId="{E7F07E51-B770-3E4F-8F87-0B2274061655}" srcOrd="19" destOrd="0" presId="urn:microsoft.com/office/officeart/2005/8/layout/default"/>
    <dgm:cxn modelId="{36D098F7-06E6-C648-9EC0-74001B632247}" type="presParOf" srcId="{DF34B68B-C434-FA40-B0ED-BBF175DE64C7}" destId="{99261DB3-7AEF-3D47-B964-3B0B2E09EF9D}" srcOrd="20" destOrd="0" presId="urn:microsoft.com/office/officeart/2005/8/layout/default"/>
    <dgm:cxn modelId="{0A922159-F23B-814D-93E8-D6524B732E9C}" type="presParOf" srcId="{DF34B68B-C434-FA40-B0ED-BBF175DE64C7}" destId="{F81333D5-6276-C946-B381-10F70550D3AB}" srcOrd="21" destOrd="0" presId="urn:microsoft.com/office/officeart/2005/8/layout/default"/>
    <dgm:cxn modelId="{EEA6D332-8C11-854D-A1AD-2607563B6810}" type="presParOf" srcId="{DF34B68B-C434-FA40-B0ED-BBF175DE64C7}" destId="{F26CD8EA-10DE-7B4C-91D6-61AC26BB1741}" srcOrd="22" destOrd="0" presId="urn:microsoft.com/office/officeart/2005/8/layout/default"/>
    <dgm:cxn modelId="{B4772A3D-4419-0142-A215-E1207F77A721}" type="presParOf" srcId="{DF34B68B-C434-FA40-B0ED-BBF175DE64C7}" destId="{C0A05714-E18D-364A-BAA5-37D9DACBDEAC}" srcOrd="23" destOrd="0" presId="urn:microsoft.com/office/officeart/2005/8/layout/default"/>
    <dgm:cxn modelId="{60E99740-D39B-8A43-8A94-CC3884146E7D}" type="presParOf" srcId="{DF34B68B-C434-FA40-B0ED-BBF175DE64C7}" destId="{579DDEC0-90A6-DA47-B9A5-A59E180AD421}" srcOrd="24" destOrd="0" presId="urn:microsoft.com/office/officeart/2005/8/layout/default"/>
    <dgm:cxn modelId="{8BBF2188-EC58-6649-A902-781FF266A35E}" type="presParOf" srcId="{DF34B68B-C434-FA40-B0ED-BBF175DE64C7}" destId="{AD791EE1-2E1E-4D44-A073-6797A70BFD58}" srcOrd="25" destOrd="0" presId="urn:microsoft.com/office/officeart/2005/8/layout/default"/>
    <dgm:cxn modelId="{6F88EA9C-8168-2C48-B44F-4ADF47D231E5}" type="presParOf" srcId="{DF34B68B-C434-FA40-B0ED-BBF175DE64C7}" destId="{98CD6C08-46B8-394F-9A72-A8BCCC2ECF61}" srcOrd="26" destOrd="0" presId="urn:microsoft.com/office/officeart/2005/8/layout/default"/>
    <dgm:cxn modelId="{A231B1D3-F636-014C-8902-180C8DF080AA}" type="presParOf" srcId="{DF34B68B-C434-FA40-B0ED-BBF175DE64C7}" destId="{40217E34-B061-7D4D-9716-76750F15682E}" srcOrd="27" destOrd="0" presId="urn:microsoft.com/office/officeart/2005/8/layout/default"/>
    <dgm:cxn modelId="{9B0804D8-E2F3-F841-A96F-19EADF29FCC8}" type="presParOf" srcId="{DF34B68B-C434-FA40-B0ED-BBF175DE64C7}" destId="{FBA74EF4-B6B0-234D-B0A8-74FFEFA36D8A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6047D-9A90-4FA5-96C3-1FA86170F60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910658-6AAA-4485-B261-52DA22488D66}">
      <dgm:prSet/>
      <dgm:spPr/>
      <dgm:t>
        <a:bodyPr/>
        <a:lstStyle/>
        <a:p>
          <a:r>
            <a:rPr lang="en-US" b="1" dirty="0" err="1"/>
            <a:t>Airbyte</a:t>
          </a:r>
          <a:endParaRPr lang="en-US" b="1" dirty="0"/>
        </a:p>
        <a:p>
          <a:r>
            <a:rPr lang="en-US" dirty="0"/>
            <a:t>Data loader for cloud environment</a:t>
          </a:r>
        </a:p>
      </dgm:t>
    </dgm:pt>
    <dgm:pt modelId="{12FAD774-FBB1-4EE0-AA7E-46DB5E5DA750}" type="parTrans" cxnId="{2BE68656-9BB2-44D5-88AC-EC17925020A8}">
      <dgm:prSet/>
      <dgm:spPr/>
      <dgm:t>
        <a:bodyPr/>
        <a:lstStyle/>
        <a:p>
          <a:endParaRPr lang="en-US"/>
        </a:p>
      </dgm:t>
    </dgm:pt>
    <dgm:pt modelId="{B870FDB8-F1B9-4A2D-8FCC-240A0561FED7}" type="sibTrans" cxnId="{2BE68656-9BB2-44D5-88AC-EC17925020A8}">
      <dgm:prSet/>
      <dgm:spPr/>
      <dgm:t>
        <a:bodyPr/>
        <a:lstStyle/>
        <a:p>
          <a:endParaRPr lang="en-US"/>
        </a:p>
      </dgm:t>
    </dgm:pt>
    <dgm:pt modelId="{57C51F3C-34B8-45C1-8D36-8BF5B06B21EA}">
      <dgm:prSet/>
      <dgm:spPr/>
      <dgm:t>
        <a:bodyPr/>
        <a:lstStyle/>
        <a:p>
          <a:r>
            <a:rPr lang="en-US" b="1" dirty="0" err="1"/>
            <a:t>Dbt</a:t>
          </a:r>
          <a:endParaRPr lang="en-US" b="1" dirty="0"/>
        </a:p>
        <a:p>
          <a:r>
            <a:rPr lang="en-US" dirty="0"/>
            <a:t>SQL-centric data transformation tool</a:t>
          </a:r>
        </a:p>
      </dgm:t>
    </dgm:pt>
    <dgm:pt modelId="{2C1D891C-9957-42FF-8031-BC824BF5DF14}" type="parTrans" cxnId="{D05BCA39-78E2-46F9-AED8-688F21A0CF72}">
      <dgm:prSet/>
      <dgm:spPr/>
      <dgm:t>
        <a:bodyPr/>
        <a:lstStyle/>
        <a:p>
          <a:endParaRPr lang="en-US"/>
        </a:p>
      </dgm:t>
    </dgm:pt>
    <dgm:pt modelId="{462F4274-C3D0-4365-913B-A9C6C44BF78E}" type="sibTrans" cxnId="{D05BCA39-78E2-46F9-AED8-688F21A0CF72}">
      <dgm:prSet/>
      <dgm:spPr/>
      <dgm:t>
        <a:bodyPr/>
        <a:lstStyle/>
        <a:p>
          <a:endParaRPr lang="en-US"/>
        </a:p>
      </dgm:t>
    </dgm:pt>
    <dgm:pt modelId="{C2FEF6F3-5716-471B-81F1-D3B243C1FDBD}">
      <dgm:prSet/>
      <dgm:spPr/>
      <dgm:t>
        <a:bodyPr/>
        <a:lstStyle/>
        <a:p>
          <a:r>
            <a:rPr lang="en-US" b="1" dirty="0" err="1"/>
            <a:t>Fivetran</a:t>
          </a:r>
          <a:endParaRPr lang="en-US" b="1" dirty="0"/>
        </a:p>
        <a:p>
          <a:r>
            <a:rPr lang="en-US" dirty="0"/>
            <a:t>SaaS for moving data to the cloud, no coding required</a:t>
          </a:r>
        </a:p>
      </dgm:t>
    </dgm:pt>
    <dgm:pt modelId="{15742567-F34F-461D-9EC4-B205849402BA}" type="parTrans" cxnId="{7230B116-754C-42AC-8DF0-46B211EA778B}">
      <dgm:prSet/>
      <dgm:spPr/>
      <dgm:t>
        <a:bodyPr/>
        <a:lstStyle/>
        <a:p>
          <a:endParaRPr lang="en-US"/>
        </a:p>
      </dgm:t>
    </dgm:pt>
    <dgm:pt modelId="{9F95D400-A013-479E-B117-AD698FFC3263}" type="sibTrans" cxnId="{7230B116-754C-42AC-8DF0-46B211EA778B}">
      <dgm:prSet/>
      <dgm:spPr/>
      <dgm:t>
        <a:bodyPr/>
        <a:lstStyle/>
        <a:p>
          <a:endParaRPr lang="en-US"/>
        </a:p>
      </dgm:t>
    </dgm:pt>
    <dgm:pt modelId="{9D8F9291-2F45-440D-BC5B-97435D870B16}">
      <dgm:prSet/>
      <dgm:spPr/>
      <dgm:t>
        <a:bodyPr/>
        <a:lstStyle/>
        <a:p>
          <a:r>
            <a:rPr lang="en-US" b="1" dirty="0" err="1"/>
            <a:t>Immuta</a:t>
          </a:r>
          <a:endParaRPr lang="en-US" b="1" dirty="0"/>
        </a:p>
        <a:p>
          <a:r>
            <a:rPr lang="en-US" dirty="0"/>
            <a:t>Access control management and monitoring of data access</a:t>
          </a:r>
        </a:p>
      </dgm:t>
    </dgm:pt>
    <dgm:pt modelId="{B378FBE1-7CA4-44D2-9D43-C93A09A902EE}" type="parTrans" cxnId="{03C4005E-D0E4-4F9E-B173-C25972B004E2}">
      <dgm:prSet/>
      <dgm:spPr/>
      <dgm:t>
        <a:bodyPr/>
        <a:lstStyle/>
        <a:p>
          <a:endParaRPr lang="en-US"/>
        </a:p>
      </dgm:t>
    </dgm:pt>
    <dgm:pt modelId="{3ADB9E74-B514-4159-90F2-8AF27D8D7952}" type="sibTrans" cxnId="{03C4005E-D0E4-4F9E-B173-C25972B004E2}">
      <dgm:prSet/>
      <dgm:spPr/>
      <dgm:t>
        <a:bodyPr/>
        <a:lstStyle/>
        <a:p>
          <a:endParaRPr lang="en-US"/>
        </a:p>
      </dgm:t>
    </dgm:pt>
    <dgm:pt modelId="{8B790C93-6AAF-46AB-AFB1-C04E972FEC24}">
      <dgm:prSet/>
      <dgm:spPr/>
      <dgm:t>
        <a:bodyPr/>
        <a:lstStyle/>
        <a:p>
          <a:r>
            <a:rPr lang="en-US" b="1" dirty="0" err="1"/>
            <a:t>Mattilion</a:t>
          </a:r>
          <a:endParaRPr lang="en-US" b="1" dirty="0"/>
        </a:p>
        <a:p>
          <a:r>
            <a:rPr lang="en-US" b="0" i="0" u="none" dirty="0"/>
            <a:t>Performs ETL purpose-built to leverage cloud computing power</a:t>
          </a:r>
          <a:endParaRPr lang="en-US" dirty="0"/>
        </a:p>
      </dgm:t>
    </dgm:pt>
    <dgm:pt modelId="{9A987DBA-DBFC-4D37-890C-7BF2B24E8387}" type="parTrans" cxnId="{29DCE142-3267-4CD7-997D-4BF698808B80}">
      <dgm:prSet/>
      <dgm:spPr/>
      <dgm:t>
        <a:bodyPr/>
        <a:lstStyle/>
        <a:p>
          <a:endParaRPr lang="en-US"/>
        </a:p>
      </dgm:t>
    </dgm:pt>
    <dgm:pt modelId="{3228865C-7100-491D-B43B-6CBADCCBA019}" type="sibTrans" cxnId="{29DCE142-3267-4CD7-997D-4BF698808B80}">
      <dgm:prSet/>
      <dgm:spPr/>
      <dgm:t>
        <a:bodyPr/>
        <a:lstStyle/>
        <a:p>
          <a:endParaRPr lang="en-US"/>
        </a:p>
      </dgm:t>
    </dgm:pt>
    <dgm:pt modelId="{09969C5C-154B-8A4E-AE97-5B296A0F7860}">
      <dgm:prSet/>
      <dgm:spPr/>
      <dgm:t>
        <a:bodyPr/>
        <a:lstStyle/>
        <a:p>
          <a:r>
            <a:rPr lang="en-US" b="1" dirty="0" err="1"/>
            <a:t>Arcion</a:t>
          </a:r>
          <a:endParaRPr lang="en-US" b="1" dirty="0"/>
        </a:p>
        <a:p>
          <a:r>
            <a:rPr lang="en-US" dirty="0"/>
            <a:t>Data replication service with scalable change data capture pipeline</a:t>
          </a:r>
        </a:p>
      </dgm:t>
    </dgm:pt>
    <dgm:pt modelId="{FFF84C29-BF45-9C4E-AF66-2E6E4A320DF4}" type="parTrans" cxnId="{0C6BFCF6-9980-C344-AF32-41E8B2DD0A9B}">
      <dgm:prSet/>
      <dgm:spPr/>
      <dgm:t>
        <a:bodyPr/>
        <a:lstStyle/>
        <a:p>
          <a:endParaRPr lang="en-US"/>
        </a:p>
      </dgm:t>
    </dgm:pt>
    <dgm:pt modelId="{231A6BDC-54EC-934C-913C-BBD2C1D53A81}" type="sibTrans" cxnId="{0C6BFCF6-9980-C344-AF32-41E8B2DD0A9B}">
      <dgm:prSet/>
      <dgm:spPr/>
      <dgm:t>
        <a:bodyPr/>
        <a:lstStyle/>
        <a:p>
          <a:endParaRPr lang="en-US"/>
        </a:p>
      </dgm:t>
    </dgm:pt>
    <dgm:pt modelId="{DF34B68B-C434-FA40-B0ED-BBF175DE64C7}" type="pres">
      <dgm:prSet presAssocID="{CA86047D-9A90-4FA5-96C3-1FA86170F60D}" presName="diagram" presStyleCnt="0">
        <dgm:presLayoutVars>
          <dgm:dir/>
          <dgm:resizeHandles val="exact"/>
        </dgm:presLayoutVars>
      </dgm:prSet>
      <dgm:spPr/>
    </dgm:pt>
    <dgm:pt modelId="{E904C973-890A-EF48-9C89-F8CEF7187543}" type="pres">
      <dgm:prSet presAssocID="{F1910658-6AAA-4485-B261-52DA22488D66}" presName="node" presStyleLbl="node1" presStyleIdx="0" presStyleCnt="6">
        <dgm:presLayoutVars>
          <dgm:bulletEnabled val="1"/>
        </dgm:presLayoutVars>
      </dgm:prSet>
      <dgm:spPr/>
    </dgm:pt>
    <dgm:pt modelId="{F0FCF4EC-D539-D048-AAB8-FC03AF8C8DFD}" type="pres">
      <dgm:prSet presAssocID="{B870FDB8-F1B9-4A2D-8FCC-240A0561FED7}" presName="sibTrans" presStyleCnt="0"/>
      <dgm:spPr/>
    </dgm:pt>
    <dgm:pt modelId="{4B4B63F8-222C-D640-A953-FF729FE24F7B}" type="pres">
      <dgm:prSet presAssocID="{09969C5C-154B-8A4E-AE97-5B296A0F7860}" presName="node" presStyleLbl="node1" presStyleIdx="1" presStyleCnt="6">
        <dgm:presLayoutVars>
          <dgm:bulletEnabled val="1"/>
        </dgm:presLayoutVars>
      </dgm:prSet>
      <dgm:spPr/>
    </dgm:pt>
    <dgm:pt modelId="{4F744D4A-5DB0-E34E-B424-ADD688491076}" type="pres">
      <dgm:prSet presAssocID="{231A6BDC-54EC-934C-913C-BBD2C1D53A81}" presName="sibTrans" presStyleCnt="0"/>
      <dgm:spPr/>
    </dgm:pt>
    <dgm:pt modelId="{F8DF881A-3168-884F-9E01-2CE4DB1F4B01}" type="pres">
      <dgm:prSet presAssocID="{57C51F3C-34B8-45C1-8D36-8BF5B06B21EA}" presName="node" presStyleLbl="node1" presStyleIdx="2" presStyleCnt="6">
        <dgm:presLayoutVars>
          <dgm:bulletEnabled val="1"/>
        </dgm:presLayoutVars>
      </dgm:prSet>
      <dgm:spPr/>
    </dgm:pt>
    <dgm:pt modelId="{DD164E00-4912-684C-8776-BB51185FDACA}" type="pres">
      <dgm:prSet presAssocID="{462F4274-C3D0-4365-913B-A9C6C44BF78E}" presName="sibTrans" presStyleCnt="0"/>
      <dgm:spPr/>
    </dgm:pt>
    <dgm:pt modelId="{A88F197F-BD88-DF45-8A99-C8ADF9A009F9}" type="pres">
      <dgm:prSet presAssocID="{C2FEF6F3-5716-471B-81F1-D3B243C1FDBD}" presName="node" presStyleLbl="node1" presStyleIdx="3" presStyleCnt="6">
        <dgm:presLayoutVars>
          <dgm:bulletEnabled val="1"/>
        </dgm:presLayoutVars>
      </dgm:prSet>
      <dgm:spPr/>
    </dgm:pt>
    <dgm:pt modelId="{0E60EAD5-3EBA-3040-A82E-F06F9E6F413A}" type="pres">
      <dgm:prSet presAssocID="{9F95D400-A013-479E-B117-AD698FFC3263}" presName="sibTrans" presStyleCnt="0"/>
      <dgm:spPr/>
    </dgm:pt>
    <dgm:pt modelId="{D45B9411-5259-9B48-94E3-8E953C92D3E5}" type="pres">
      <dgm:prSet presAssocID="{9D8F9291-2F45-440D-BC5B-97435D870B16}" presName="node" presStyleLbl="node1" presStyleIdx="4" presStyleCnt="6">
        <dgm:presLayoutVars>
          <dgm:bulletEnabled val="1"/>
        </dgm:presLayoutVars>
      </dgm:prSet>
      <dgm:spPr/>
    </dgm:pt>
    <dgm:pt modelId="{B7B38370-F455-334E-89B8-F669D504F494}" type="pres">
      <dgm:prSet presAssocID="{3ADB9E74-B514-4159-90F2-8AF27D8D7952}" presName="sibTrans" presStyleCnt="0"/>
      <dgm:spPr/>
    </dgm:pt>
    <dgm:pt modelId="{C940829F-6F0F-E848-9C37-D41DCC73AC26}" type="pres">
      <dgm:prSet presAssocID="{8B790C93-6AAF-46AB-AFB1-C04E972FEC24}" presName="node" presStyleLbl="node1" presStyleIdx="5" presStyleCnt="6">
        <dgm:presLayoutVars>
          <dgm:bulletEnabled val="1"/>
        </dgm:presLayoutVars>
      </dgm:prSet>
      <dgm:spPr/>
    </dgm:pt>
  </dgm:ptLst>
  <dgm:cxnLst>
    <dgm:cxn modelId="{7230B116-754C-42AC-8DF0-46B211EA778B}" srcId="{CA86047D-9A90-4FA5-96C3-1FA86170F60D}" destId="{C2FEF6F3-5716-471B-81F1-D3B243C1FDBD}" srcOrd="3" destOrd="0" parTransId="{15742567-F34F-461D-9EC4-B205849402BA}" sibTransId="{9F95D400-A013-479E-B117-AD698FFC3263}"/>
    <dgm:cxn modelId="{5AE8372C-4E93-0E42-BBAC-C49F14F876C0}" type="presOf" srcId="{C2FEF6F3-5716-471B-81F1-D3B243C1FDBD}" destId="{A88F197F-BD88-DF45-8A99-C8ADF9A009F9}" srcOrd="0" destOrd="0" presId="urn:microsoft.com/office/officeart/2005/8/layout/default"/>
    <dgm:cxn modelId="{D05BCA39-78E2-46F9-AED8-688F21A0CF72}" srcId="{CA86047D-9A90-4FA5-96C3-1FA86170F60D}" destId="{57C51F3C-34B8-45C1-8D36-8BF5B06B21EA}" srcOrd="2" destOrd="0" parTransId="{2C1D891C-9957-42FF-8031-BC824BF5DF14}" sibTransId="{462F4274-C3D0-4365-913B-A9C6C44BF78E}"/>
    <dgm:cxn modelId="{29DCE142-3267-4CD7-997D-4BF698808B80}" srcId="{CA86047D-9A90-4FA5-96C3-1FA86170F60D}" destId="{8B790C93-6AAF-46AB-AFB1-C04E972FEC24}" srcOrd="5" destOrd="0" parTransId="{9A987DBA-DBFC-4D37-890C-7BF2B24E8387}" sibTransId="{3228865C-7100-491D-B43B-6CBADCCBA019}"/>
    <dgm:cxn modelId="{2BE68656-9BB2-44D5-88AC-EC17925020A8}" srcId="{CA86047D-9A90-4FA5-96C3-1FA86170F60D}" destId="{F1910658-6AAA-4485-B261-52DA22488D66}" srcOrd="0" destOrd="0" parTransId="{12FAD774-FBB1-4EE0-AA7E-46DB5E5DA750}" sibTransId="{B870FDB8-F1B9-4A2D-8FCC-240A0561FED7}"/>
    <dgm:cxn modelId="{03C4005E-D0E4-4F9E-B173-C25972B004E2}" srcId="{CA86047D-9A90-4FA5-96C3-1FA86170F60D}" destId="{9D8F9291-2F45-440D-BC5B-97435D870B16}" srcOrd="4" destOrd="0" parTransId="{B378FBE1-7CA4-44D2-9D43-C93A09A902EE}" sibTransId="{3ADB9E74-B514-4159-90F2-8AF27D8D7952}"/>
    <dgm:cxn modelId="{0AD44C69-C0D4-E745-A07F-1A878C3D24D5}" type="presOf" srcId="{9D8F9291-2F45-440D-BC5B-97435D870B16}" destId="{D45B9411-5259-9B48-94E3-8E953C92D3E5}" srcOrd="0" destOrd="0" presId="urn:microsoft.com/office/officeart/2005/8/layout/default"/>
    <dgm:cxn modelId="{D9812471-0D33-0348-BE1A-4816F7F50749}" type="presOf" srcId="{57C51F3C-34B8-45C1-8D36-8BF5B06B21EA}" destId="{F8DF881A-3168-884F-9E01-2CE4DB1F4B01}" srcOrd="0" destOrd="0" presId="urn:microsoft.com/office/officeart/2005/8/layout/default"/>
    <dgm:cxn modelId="{89309D9A-3587-4947-B628-8577B44D6039}" type="presOf" srcId="{09969C5C-154B-8A4E-AE97-5B296A0F7860}" destId="{4B4B63F8-222C-D640-A953-FF729FE24F7B}" srcOrd="0" destOrd="0" presId="urn:microsoft.com/office/officeart/2005/8/layout/default"/>
    <dgm:cxn modelId="{6527C2A6-4CD5-2B4A-9AD9-CB0FA60DA987}" type="presOf" srcId="{8B790C93-6AAF-46AB-AFB1-C04E972FEC24}" destId="{C940829F-6F0F-E848-9C37-D41DCC73AC26}" srcOrd="0" destOrd="0" presId="urn:microsoft.com/office/officeart/2005/8/layout/default"/>
    <dgm:cxn modelId="{31D593BD-D56E-E84C-96EE-3EB55A661979}" type="presOf" srcId="{F1910658-6AAA-4485-B261-52DA22488D66}" destId="{E904C973-890A-EF48-9C89-F8CEF7187543}" srcOrd="0" destOrd="0" presId="urn:microsoft.com/office/officeart/2005/8/layout/default"/>
    <dgm:cxn modelId="{90EF5CEB-979B-614D-BA18-C3FF8057DAC8}" type="presOf" srcId="{CA86047D-9A90-4FA5-96C3-1FA86170F60D}" destId="{DF34B68B-C434-FA40-B0ED-BBF175DE64C7}" srcOrd="0" destOrd="0" presId="urn:microsoft.com/office/officeart/2005/8/layout/default"/>
    <dgm:cxn modelId="{0C6BFCF6-9980-C344-AF32-41E8B2DD0A9B}" srcId="{CA86047D-9A90-4FA5-96C3-1FA86170F60D}" destId="{09969C5C-154B-8A4E-AE97-5B296A0F7860}" srcOrd="1" destOrd="0" parTransId="{FFF84C29-BF45-9C4E-AF66-2E6E4A320DF4}" sibTransId="{231A6BDC-54EC-934C-913C-BBD2C1D53A81}"/>
    <dgm:cxn modelId="{DEB3DD71-D2A6-BF40-9301-1AAAB69D4C25}" type="presParOf" srcId="{DF34B68B-C434-FA40-B0ED-BBF175DE64C7}" destId="{E904C973-890A-EF48-9C89-F8CEF7187543}" srcOrd="0" destOrd="0" presId="urn:microsoft.com/office/officeart/2005/8/layout/default"/>
    <dgm:cxn modelId="{860B67D8-E939-2147-9953-3EC340356F0C}" type="presParOf" srcId="{DF34B68B-C434-FA40-B0ED-BBF175DE64C7}" destId="{F0FCF4EC-D539-D048-AAB8-FC03AF8C8DFD}" srcOrd="1" destOrd="0" presId="urn:microsoft.com/office/officeart/2005/8/layout/default"/>
    <dgm:cxn modelId="{73F47219-4927-5F44-8808-198B31065B81}" type="presParOf" srcId="{DF34B68B-C434-FA40-B0ED-BBF175DE64C7}" destId="{4B4B63F8-222C-D640-A953-FF729FE24F7B}" srcOrd="2" destOrd="0" presId="urn:microsoft.com/office/officeart/2005/8/layout/default"/>
    <dgm:cxn modelId="{214C1B16-D272-2B43-B212-8B465AE7A3DD}" type="presParOf" srcId="{DF34B68B-C434-FA40-B0ED-BBF175DE64C7}" destId="{4F744D4A-5DB0-E34E-B424-ADD688491076}" srcOrd="3" destOrd="0" presId="urn:microsoft.com/office/officeart/2005/8/layout/default"/>
    <dgm:cxn modelId="{9528AFD3-5EEC-9541-A582-AD48629D7790}" type="presParOf" srcId="{DF34B68B-C434-FA40-B0ED-BBF175DE64C7}" destId="{F8DF881A-3168-884F-9E01-2CE4DB1F4B01}" srcOrd="4" destOrd="0" presId="urn:microsoft.com/office/officeart/2005/8/layout/default"/>
    <dgm:cxn modelId="{DB01D3C7-68F3-1C4B-9429-B092A5271B76}" type="presParOf" srcId="{DF34B68B-C434-FA40-B0ED-BBF175DE64C7}" destId="{DD164E00-4912-684C-8776-BB51185FDACA}" srcOrd="5" destOrd="0" presId="urn:microsoft.com/office/officeart/2005/8/layout/default"/>
    <dgm:cxn modelId="{8FEAD2D6-60B3-6C47-83F2-56596884A432}" type="presParOf" srcId="{DF34B68B-C434-FA40-B0ED-BBF175DE64C7}" destId="{A88F197F-BD88-DF45-8A99-C8ADF9A009F9}" srcOrd="6" destOrd="0" presId="urn:microsoft.com/office/officeart/2005/8/layout/default"/>
    <dgm:cxn modelId="{285A14C8-D4BF-6349-980F-FC8AD497BA78}" type="presParOf" srcId="{DF34B68B-C434-FA40-B0ED-BBF175DE64C7}" destId="{0E60EAD5-3EBA-3040-A82E-F06F9E6F413A}" srcOrd="7" destOrd="0" presId="urn:microsoft.com/office/officeart/2005/8/layout/default"/>
    <dgm:cxn modelId="{12E87525-D3B2-A14F-87F5-10F10B8F2BAD}" type="presParOf" srcId="{DF34B68B-C434-FA40-B0ED-BBF175DE64C7}" destId="{D45B9411-5259-9B48-94E3-8E953C92D3E5}" srcOrd="8" destOrd="0" presId="urn:microsoft.com/office/officeart/2005/8/layout/default"/>
    <dgm:cxn modelId="{8C2D1E87-C220-6447-9C66-800FADE1B1A2}" type="presParOf" srcId="{DF34B68B-C434-FA40-B0ED-BBF175DE64C7}" destId="{B7B38370-F455-334E-89B8-F669D504F494}" srcOrd="9" destOrd="0" presId="urn:microsoft.com/office/officeart/2005/8/layout/default"/>
    <dgm:cxn modelId="{427A6561-F09C-6942-81A7-6C89C2913EA4}" type="presParOf" srcId="{DF34B68B-C434-FA40-B0ED-BBF175DE64C7}" destId="{C940829F-6F0F-E848-9C37-D41DCC73AC2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4C973-890A-EF48-9C89-F8CEF7187543}">
      <dsp:nvSpPr>
        <dsp:cNvPr id="0" name=""/>
        <dsp:cNvSpPr/>
      </dsp:nvSpPr>
      <dsp:spPr>
        <a:xfrm>
          <a:off x="3735" y="74113"/>
          <a:ext cx="2022288" cy="12133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Delta Lake Deepdive</a:t>
          </a:r>
        </a:p>
      </dsp:txBody>
      <dsp:txXfrm>
        <a:off x="3735" y="74113"/>
        <a:ext cx="2022288" cy="1213373"/>
      </dsp:txXfrm>
    </dsp:sp>
    <dsp:sp modelId="{F8DF881A-3168-884F-9E01-2CE4DB1F4B01}">
      <dsp:nvSpPr>
        <dsp:cNvPr id="0" name=""/>
        <dsp:cNvSpPr/>
      </dsp:nvSpPr>
      <dsp:spPr>
        <a:xfrm>
          <a:off x="2228252" y="74113"/>
          <a:ext cx="2022288" cy="1213373"/>
        </a:xfrm>
        <a:prstGeom prst="rect">
          <a:avLst/>
        </a:prstGeom>
        <a:solidFill>
          <a:schemeClr val="accent5">
            <a:hueOff val="-482753"/>
            <a:satOff val="-1244"/>
            <a:lumOff val="-8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Unity Catalog Deepdive</a:t>
          </a:r>
        </a:p>
      </dsp:txBody>
      <dsp:txXfrm>
        <a:off x="2228252" y="74113"/>
        <a:ext cx="2022288" cy="1213373"/>
      </dsp:txXfrm>
    </dsp:sp>
    <dsp:sp modelId="{A88F197F-BD88-DF45-8A99-C8ADF9A009F9}">
      <dsp:nvSpPr>
        <dsp:cNvPr id="0" name=""/>
        <dsp:cNvSpPr/>
      </dsp:nvSpPr>
      <dsp:spPr>
        <a:xfrm>
          <a:off x="4452770" y="74113"/>
          <a:ext cx="2022288" cy="1213373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MLFlow</a:t>
          </a:r>
          <a:r>
            <a:rPr lang="en-US" sz="1900" kern="1200" dirty="0"/>
            <a:t> Pipelines Deepdive</a:t>
          </a:r>
        </a:p>
      </dsp:txBody>
      <dsp:txXfrm>
        <a:off x="4452770" y="74113"/>
        <a:ext cx="2022288" cy="1213373"/>
      </dsp:txXfrm>
    </dsp:sp>
    <dsp:sp modelId="{D45B9411-5259-9B48-94E3-8E953C92D3E5}">
      <dsp:nvSpPr>
        <dsp:cNvPr id="0" name=""/>
        <dsp:cNvSpPr/>
      </dsp:nvSpPr>
      <dsp:spPr>
        <a:xfrm>
          <a:off x="6677287" y="74113"/>
          <a:ext cx="2022288" cy="1213373"/>
        </a:xfrm>
        <a:prstGeom prst="rect">
          <a:avLst/>
        </a:prstGeom>
        <a:solidFill>
          <a:schemeClr val="accent5">
            <a:hueOff val="-1448259"/>
            <a:satOff val="-3733"/>
            <a:lumOff val="-25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Scaling Deep Learning on Databricks</a:t>
          </a:r>
        </a:p>
      </dsp:txBody>
      <dsp:txXfrm>
        <a:off x="6677287" y="74113"/>
        <a:ext cx="2022288" cy="1213373"/>
      </dsp:txXfrm>
    </dsp:sp>
    <dsp:sp modelId="{C940829F-6F0F-E848-9C37-D41DCC73AC26}">
      <dsp:nvSpPr>
        <dsp:cNvPr id="0" name=""/>
        <dsp:cNvSpPr/>
      </dsp:nvSpPr>
      <dsp:spPr>
        <a:xfrm>
          <a:off x="8901805" y="74113"/>
          <a:ext cx="2022288" cy="1213373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Productionizing Fair model with Delta Lake, Feature Store, MLFlow</a:t>
          </a:r>
        </a:p>
      </dsp:txBody>
      <dsp:txXfrm>
        <a:off x="8901805" y="74113"/>
        <a:ext cx="2022288" cy="1213373"/>
      </dsp:txXfrm>
    </dsp:sp>
    <dsp:sp modelId="{0A910617-4A57-2044-B608-B38C80BD703E}">
      <dsp:nvSpPr>
        <dsp:cNvPr id="0" name=""/>
        <dsp:cNvSpPr/>
      </dsp:nvSpPr>
      <dsp:spPr>
        <a:xfrm>
          <a:off x="3735" y="1489715"/>
          <a:ext cx="2022288" cy="1213373"/>
        </a:xfrm>
        <a:prstGeom prst="rect">
          <a:avLst/>
        </a:prstGeom>
        <a:solidFill>
          <a:schemeClr val="accent5">
            <a:hueOff val="-2413765"/>
            <a:satOff val="-6221"/>
            <a:lumOff val="-4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Apache Spark + Tensorflow on Databricks</a:t>
          </a:r>
        </a:p>
      </dsp:txBody>
      <dsp:txXfrm>
        <a:off x="3735" y="1489715"/>
        <a:ext cx="2022288" cy="1213373"/>
      </dsp:txXfrm>
    </dsp:sp>
    <dsp:sp modelId="{A479AE28-3532-A840-9A7C-C7F7489AF348}">
      <dsp:nvSpPr>
        <dsp:cNvPr id="0" name=""/>
        <dsp:cNvSpPr/>
      </dsp:nvSpPr>
      <dsp:spPr>
        <a:xfrm>
          <a:off x="2228252" y="1489715"/>
          <a:ext cx="2022288" cy="1213373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Demand Forecasting through Databricks &amp; Mlflow</a:t>
          </a:r>
        </a:p>
      </dsp:txBody>
      <dsp:txXfrm>
        <a:off x="2228252" y="1489715"/>
        <a:ext cx="2022288" cy="1213373"/>
      </dsp:txXfrm>
    </dsp:sp>
    <dsp:sp modelId="{2F5C801A-F884-8248-9212-3AD64ECD3501}">
      <dsp:nvSpPr>
        <dsp:cNvPr id="0" name=""/>
        <dsp:cNvSpPr/>
      </dsp:nvSpPr>
      <dsp:spPr>
        <a:xfrm>
          <a:off x="4452770" y="1489715"/>
          <a:ext cx="2022288" cy="121337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End-to-End Lineage on Data Lakehouse</a:t>
          </a:r>
        </a:p>
      </dsp:txBody>
      <dsp:txXfrm>
        <a:off x="4452770" y="1489715"/>
        <a:ext cx="2022288" cy="1213373"/>
      </dsp:txXfrm>
    </dsp:sp>
    <dsp:sp modelId="{F6537F81-E040-BB42-9E26-2541E7B0F550}">
      <dsp:nvSpPr>
        <dsp:cNvPr id="0" name=""/>
        <dsp:cNvSpPr/>
      </dsp:nvSpPr>
      <dsp:spPr>
        <a:xfrm>
          <a:off x="6677287" y="1489715"/>
          <a:ext cx="2022288" cy="1213373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Productionizing Recommender System with Feature Stores</a:t>
          </a:r>
        </a:p>
      </dsp:txBody>
      <dsp:txXfrm>
        <a:off x="6677287" y="1489715"/>
        <a:ext cx="2022288" cy="1213373"/>
      </dsp:txXfrm>
    </dsp:sp>
    <dsp:sp modelId="{9293CE3A-5744-B44D-B770-F8053A583F00}">
      <dsp:nvSpPr>
        <dsp:cNvPr id="0" name=""/>
        <dsp:cNvSpPr/>
      </dsp:nvSpPr>
      <dsp:spPr>
        <a:xfrm>
          <a:off x="8901805" y="1489715"/>
          <a:ext cx="2022288" cy="1213373"/>
        </a:xfrm>
        <a:prstGeom prst="rect">
          <a:avLst/>
        </a:prstGeom>
        <a:solidFill>
          <a:schemeClr val="accent5">
            <a:hueOff val="-4344777"/>
            <a:satOff val="-11198"/>
            <a:lumOff val="-75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Enabling Learning on Confidential Data</a:t>
          </a:r>
        </a:p>
      </dsp:txBody>
      <dsp:txXfrm>
        <a:off x="8901805" y="1489715"/>
        <a:ext cx="2022288" cy="1213373"/>
      </dsp:txXfrm>
    </dsp:sp>
    <dsp:sp modelId="{99261DB3-7AEF-3D47-B964-3B0B2E09EF9D}">
      <dsp:nvSpPr>
        <dsp:cNvPr id="0" name=""/>
        <dsp:cNvSpPr/>
      </dsp:nvSpPr>
      <dsp:spPr>
        <a:xfrm>
          <a:off x="3735" y="2905317"/>
          <a:ext cx="2022288" cy="1213373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Deidentifying 700 million patient notes</a:t>
          </a:r>
        </a:p>
      </dsp:txBody>
      <dsp:txXfrm>
        <a:off x="3735" y="2905317"/>
        <a:ext cx="2022288" cy="1213373"/>
      </dsp:txXfrm>
    </dsp:sp>
    <dsp:sp modelId="{F26CD8EA-10DE-7B4C-91D6-61AC26BB1741}">
      <dsp:nvSpPr>
        <dsp:cNvPr id="0" name=""/>
        <dsp:cNvSpPr/>
      </dsp:nvSpPr>
      <dsp:spPr>
        <a:xfrm>
          <a:off x="2228252" y="2905317"/>
          <a:ext cx="2022288" cy="1213373"/>
        </a:xfrm>
        <a:prstGeom prst="rect">
          <a:avLst/>
        </a:prstGeom>
        <a:solidFill>
          <a:schemeClr val="accent5">
            <a:hueOff val="-5310283"/>
            <a:satOff val="-13686"/>
            <a:lumOff val="-92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Cleanlab: AI to find and fix errors in ML datasets</a:t>
          </a:r>
        </a:p>
      </dsp:txBody>
      <dsp:txXfrm>
        <a:off x="2228252" y="2905317"/>
        <a:ext cx="2022288" cy="1213373"/>
      </dsp:txXfrm>
    </dsp:sp>
    <dsp:sp modelId="{579DDEC0-90A6-DA47-B9A5-A59E180AD421}">
      <dsp:nvSpPr>
        <dsp:cNvPr id="0" name=""/>
        <dsp:cNvSpPr/>
      </dsp:nvSpPr>
      <dsp:spPr>
        <a:xfrm>
          <a:off x="4452770" y="2905317"/>
          <a:ext cx="2022288" cy="1213373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Human-ITL for Content Moderation</a:t>
          </a:r>
        </a:p>
      </dsp:txBody>
      <dsp:txXfrm>
        <a:off x="4452770" y="2905317"/>
        <a:ext cx="2022288" cy="1213373"/>
      </dsp:txXfrm>
    </dsp:sp>
    <dsp:sp modelId="{98CD6C08-46B8-394F-9A72-A8BCCC2ECF61}">
      <dsp:nvSpPr>
        <dsp:cNvPr id="0" name=""/>
        <dsp:cNvSpPr/>
      </dsp:nvSpPr>
      <dsp:spPr>
        <a:xfrm>
          <a:off x="6677287" y="2905317"/>
          <a:ext cx="2022288" cy="1213373"/>
        </a:xfrm>
        <a:prstGeom prst="rect">
          <a:avLst/>
        </a:prstGeom>
        <a:solidFill>
          <a:schemeClr val="accent5">
            <a:hueOff val="-6275789"/>
            <a:satOff val="-16175"/>
            <a:lumOff val="-109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Google Cloud Open Data Ecosystem</a:t>
          </a:r>
        </a:p>
      </dsp:txBody>
      <dsp:txXfrm>
        <a:off x="6677287" y="2905317"/>
        <a:ext cx="2022288" cy="1213373"/>
      </dsp:txXfrm>
    </dsp:sp>
    <dsp:sp modelId="{FBA74EF4-B6B0-234D-B0A8-74FFEFA36D8A}">
      <dsp:nvSpPr>
        <dsp:cNvPr id="0" name=""/>
        <dsp:cNvSpPr/>
      </dsp:nvSpPr>
      <dsp:spPr>
        <a:xfrm>
          <a:off x="8901805" y="2905317"/>
          <a:ext cx="2022288" cy="121337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Chronon: Open Source Feature Engineering Platform</a:t>
          </a:r>
        </a:p>
      </dsp:txBody>
      <dsp:txXfrm>
        <a:off x="8901805" y="2905317"/>
        <a:ext cx="2022288" cy="12133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4C973-890A-EF48-9C89-F8CEF7187543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Airbyte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loader for cloud environment</a:t>
          </a:r>
        </a:p>
      </dsp:txBody>
      <dsp:txXfrm>
        <a:off x="307345" y="1546"/>
        <a:ext cx="3222855" cy="1933713"/>
      </dsp:txXfrm>
    </dsp:sp>
    <dsp:sp modelId="{4B4B63F8-222C-D640-A953-FF729FE24F7B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Arcion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replication service with scalable change data capture pipeline</a:t>
          </a:r>
        </a:p>
      </dsp:txBody>
      <dsp:txXfrm>
        <a:off x="3852486" y="1546"/>
        <a:ext cx="3222855" cy="1933713"/>
      </dsp:txXfrm>
    </dsp:sp>
    <dsp:sp modelId="{F8DF881A-3168-884F-9E01-2CE4DB1F4B01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Dbt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SQL-centric data transformation tool</a:t>
          </a:r>
        </a:p>
      </dsp:txBody>
      <dsp:txXfrm>
        <a:off x="7397627" y="1546"/>
        <a:ext cx="3222855" cy="1933713"/>
      </dsp:txXfrm>
    </dsp:sp>
    <dsp:sp modelId="{A88F197F-BD88-DF45-8A99-C8ADF9A009F9}">
      <dsp:nvSpPr>
        <dsp:cNvPr id="0" name=""/>
        <dsp:cNvSpPr/>
      </dsp:nvSpPr>
      <dsp:spPr>
        <a:xfrm>
          <a:off x="307345" y="2257545"/>
          <a:ext cx="3222855" cy="193371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Fivetran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SaaS for moving data to the cloud, no coding required</a:t>
          </a:r>
        </a:p>
      </dsp:txBody>
      <dsp:txXfrm>
        <a:off x="307345" y="2257545"/>
        <a:ext cx="3222855" cy="1933713"/>
      </dsp:txXfrm>
    </dsp:sp>
    <dsp:sp modelId="{D45B9411-5259-9B48-94E3-8E953C92D3E5}">
      <dsp:nvSpPr>
        <dsp:cNvPr id="0" name=""/>
        <dsp:cNvSpPr/>
      </dsp:nvSpPr>
      <dsp:spPr>
        <a:xfrm>
          <a:off x="3852486" y="2257545"/>
          <a:ext cx="3222855" cy="193371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Immuta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control management and monitoring of data access</a:t>
          </a:r>
        </a:p>
      </dsp:txBody>
      <dsp:txXfrm>
        <a:off x="3852486" y="2257545"/>
        <a:ext cx="3222855" cy="1933713"/>
      </dsp:txXfrm>
    </dsp:sp>
    <dsp:sp modelId="{C940829F-6F0F-E848-9C37-D41DCC73AC26}">
      <dsp:nvSpPr>
        <dsp:cNvPr id="0" name=""/>
        <dsp:cNvSpPr/>
      </dsp:nvSpPr>
      <dsp:spPr>
        <a:xfrm>
          <a:off x="7397627" y="2257545"/>
          <a:ext cx="3222855" cy="193371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Mattilion</a:t>
          </a:r>
          <a:endParaRPr lang="en-US" sz="2300" b="1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u="none" kern="1200" dirty="0"/>
            <a:t>Performs ETL purpose-built to leverage cloud computing power</a:t>
          </a:r>
          <a:endParaRPr lang="en-US" sz="2300" kern="1200" dirty="0"/>
        </a:p>
      </dsp:txBody>
      <dsp:txXfrm>
        <a:off x="739762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D3578-82D2-1649-94E3-34ABB79B3A3F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FB787-0CF0-5D45-8F4E-6EF19997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mlflow.org</a:t>
            </a:r>
            <a:r>
              <a:rPr lang="en-US" dirty="0"/>
              <a:t>/docs/latest/</a:t>
            </a:r>
            <a:r>
              <a:rPr lang="en-US" dirty="0" err="1"/>
              <a:t>tracking.html#automatic-logging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docs.databricks.com</a:t>
            </a:r>
            <a:r>
              <a:rPr lang="en-US" dirty="0"/>
              <a:t>/applications/</a:t>
            </a:r>
            <a:r>
              <a:rPr lang="en-US" dirty="0" err="1"/>
              <a:t>mlflow</a:t>
            </a:r>
            <a:r>
              <a:rPr lang="en-US" dirty="0"/>
              <a:t>/access-hosted-tracking-</a:t>
            </a:r>
            <a:r>
              <a:rPr lang="en-US" dirty="0" err="1"/>
              <a:t>server.html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B787-0CF0-5D45-8F4E-6EF1999724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7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MLFlow</a:t>
            </a:r>
            <a:r>
              <a:rPr lang="en-US" dirty="0"/>
              <a:t> Pipeline Resources:</a:t>
            </a:r>
          </a:p>
          <a:p>
            <a:r>
              <a:rPr lang="en-US" dirty="0"/>
              <a:t>https://</a:t>
            </a:r>
            <a:r>
              <a:rPr lang="en-US" dirty="0" err="1"/>
              <a:t>www.mlflow.org</a:t>
            </a:r>
            <a:r>
              <a:rPr lang="en-US" dirty="0"/>
              <a:t>/docs/latest/</a:t>
            </a:r>
            <a:r>
              <a:rPr lang="en-US" dirty="0" err="1"/>
              <a:t>pipelines.html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mlflow</a:t>
            </a:r>
            <a:r>
              <a:rPr lang="en-US" dirty="0"/>
              <a:t>/</a:t>
            </a:r>
            <a:r>
              <a:rPr lang="en-US" dirty="0" err="1"/>
              <a:t>mlp</a:t>
            </a:r>
            <a:r>
              <a:rPr lang="en-US" dirty="0"/>
              <a:t>-regression-template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B787-0CF0-5D45-8F4E-6EF1999724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4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Lakehouse is delivered as a service on AWS, Azure, Google cloud</a:t>
            </a:r>
          </a:p>
          <a:p>
            <a:r>
              <a:rPr lang="en-US" dirty="0"/>
              <a:t>Ingest data into delta lake tutorial: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=iFLEc8cJYZ4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B787-0CF0-5D45-8F4E-6EF199972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1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MLOps</a:t>
            </a:r>
            <a:r>
              <a:rPr lang="en-US" dirty="0"/>
              <a:t> at Optum resources:</a:t>
            </a:r>
          </a:p>
          <a:p>
            <a:r>
              <a:rPr lang="en-US" dirty="0"/>
              <a:t>https://</a:t>
            </a:r>
            <a:r>
              <a:rPr lang="en-US" dirty="0" err="1"/>
              <a:t>iqsworkbench.optum.com</a:t>
            </a:r>
            <a:r>
              <a:rPr lang="en-US" dirty="0"/>
              <a:t>/user-guide/</a:t>
            </a:r>
          </a:p>
          <a:p>
            <a:r>
              <a:rPr lang="en-US" dirty="0"/>
              <a:t>https://</a:t>
            </a:r>
            <a:r>
              <a:rPr lang="en-US" dirty="0" err="1"/>
              <a:t>atc-playbook.optum.com</a:t>
            </a:r>
            <a:r>
              <a:rPr lang="en-US" dirty="0"/>
              <a:t>/engineering/ml/</a:t>
            </a:r>
            <a:r>
              <a:rPr lang="en-US" dirty="0" err="1"/>
              <a:t>mlops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FB787-0CF0-5D45-8F4E-6EF1999724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5D1B-5916-5A41-8788-C4D9E8B6A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A2143-14E8-A34D-9656-71D62E083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BF865-5397-974D-B2BE-3D91B30A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8BE3-3022-D047-AC57-CF2C5482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58684-4335-E74A-A628-4CF817CA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9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6DA9-DD2D-C04B-8D36-E068E92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2A90-3160-0140-A128-8E1AC737C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651E-506B-4946-B802-D8C7AA88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138C-4EF9-8846-B72B-6CEA2A33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BCB78-15F0-CE4D-BCE3-9BB20A0F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6D87C-9ED9-5349-900F-5510635F2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6DD6E-6026-6C4C-8849-88C19EC60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5438C-5DB4-2F47-9DD8-D6711B69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A2AA1-C9F7-C847-8F1D-5B723690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39A7F-F1A2-4D40-B689-2921C408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2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0832-05D6-B246-8CE7-289FFC13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8595-67B3-3141-842D-88D971C8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EC07-A256-D946-AAF0-73B51FD8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0D43C-450A-4A4A-A188-AF4929A5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90D5-B62D-4B48-95F1-8E365157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1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2524-7477-4046-9BAC-3B0B2819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E350-01C5-AF41-A269-361FA2422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EF98-A4E8-8B4A-B3E4-38BF9141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1839-F4F2-1041-83D8-0EBE74D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7216-B84B-D24D-A26D-18D5A387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8F52-CE62-B540-99D2-78189556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6651-E9B9-5A43-B8F2-FA80282B1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325ED-9A89-414F-8941-D7C83D473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37877-7639-764F-8EF0-B82BC83E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A0F18-5232-1C48-8AAE-E9BA32D0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CEE39-2267-BC44-987C-634AF2D6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9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3E96-F90D-264E-A21A-8569E0471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208A-9894-0E49-84D5-D6A665F84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824D9-6014-0140-9200-6296D0033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E6FDF-1E14-A44B-859F-6AEAD0797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61F54-C35A-0449-869C-4FA5285ED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01F35-10A2-104E-B67A-462AC6A5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04CCC-D8F4-DB42-96B5-98034764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684C-DE16-5B4D-9671-5ED695C3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9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21F7-6EEC-D346-A6B4-0499F688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89960-D350-D044-9315-50E9EACF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FBAF6-062F-1F4A-B207-55EDB89B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AB14C-A1D5-4D43-AC41-D700E065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3B48B-9528-0B47-B0D5-BD2E6140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EE851-A680-124E-9CE4-0452A80A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FE61-A5F5-0240-AE99-0716B214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F2EA-E535-4042-8650-E8582D38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A0BBF-9B3A-B148-818A-DC7C834F6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1FA6-777D-2340-B045-C51B8B15B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9F3D8-DF8D-BE43-83F0-29DC3156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C1122-9CB7-A64A-880A-C9B924D0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E81FE-7406-D447-9777-4BB06291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8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53BA-8D2C-E642-80C3-1CB5B9A7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03D25-3C9E-1D4C-BA6F-8D17E8211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3BD17-8489-2340-90A7-03983236B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2CEF-6ADB-BE46-8774-60832C47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876FC-10E9-0D43-AEE5-2C230D0D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7BACB-6400-4447-A8F7-4BDE8106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8D630-7E94-084C-8B6E-31B38F55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1A89-C3A0-BC4F-9CB9-E967205FF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C867-F65E-F548-96DF-68852BD3E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CDCFA-7F44-6741-A3E2-76F8347C1BD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D149C-E0EE-AA4C-B549-0C673147B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9596D-7602-EC4B-8F80-18CCB39EF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F86AD-D168-8F4C-AB4D-2E044CCC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atabricks.com/dataaisummit/agenda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2-project/mc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abelerror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, ceiling, floor&#10;&#10;Description automatically generated">
            <a:extLst>
              <a:ext uri="{FF2B5EF4-FFF2-40B4-BE49-F238E27FC236}">
                <a16:creationId xmlns:a16="http://schemas.microsoft.com/office/drawing/2014/main" id="{17122E6E-22EF-A84F-92BA-8880E7E4E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3AE7-4370-484C-952E-F65B87DD1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Learnings from Data+AI Summit 2022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BB667-8B98-6A4C-B5CC-2A81954BF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A compilation of images &amp; notes taken by </a:t>
            </a:r>
            <a:r>
              <a:rPr lang="en-US" dirty="0" err="1"/>
              <a:t>Triet</a:t>
            </a:r>
            <a:r>
              <a:rPr lang="en-US" dirty="0"/>
              <a:t> Pham</a:t>
            </a:r>
          </a:p>
        </p:txBody>
      </p:sp>
    </p:spTree>
    <p:extLst>
      <p:ext uri="{BB962C8B-B14F-4D97-AF65-F5344CB8AC3E}">
        <p14:creationId xmlns:p14="http://schemas.microsoft.com/office/powerpoint/2010/main" val="130518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3D65B-8E61-4D4C-BBEF-351E9949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Unity Catalog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AF49-FEF2-954B-BF18-74E36BAFE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Governance &amp; access control on Lakehouse.</a:t>
            </a:r>
          </a:p>
          <a:p>
            <a:r>
              <a:rPr lang="en-US" sz="2200" dirty="0"/>
              <a:t>Has a data explorer.</a:t>
            </a:r>
          </a:p>
          <a:p>
            <a:r>
              <a:rPr lang="en-US" sz="2200" dirty="0"/>
              <a:t>Unity Catalog permission model also manages who can view table/entity lineage.</a:t>
            </a:r>
          </a:p>
          <a:p>
            <a:endParaRPr lang="en-US" sz="2200" dirty="0"/>
          </a:p>
        </p:txBody>
      </p:sp>
      <p:pic>
        <p:nvPicPr>
          <p:cNvPr id="5" name="Picture 4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CE6E1D5D-8F68-C749-B8F9-39443B22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395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49078-4983-0847-B851-747719F4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Delta Live Tables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6BB97-1EDB-F246-A10E-71403E15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ETL Framework used for data pipelining.</a:t>
            </a:r>
          </a:p>
          <a:p>
            <a:r>
              <a:rPr lang="en-US" sz="2200" dirty="0"/>
              <a:t>Auto-compaction: optimizes file size to improve </a:t>
            </a:r>
            <a:r>
              <a:rPr lang="en-US" sz="2200" dirty="0" err="1"/>
              <a:t>i</a:t>
            </a:r>
            <a:r>
              <a:rPr lang="en-US" sz="2200" dirty="0"/>
              <a:t>/o.</a:t>
            </a:r>
          </a:p>
          <a:p>
            <a:r>
              <a:rPr lang="en-US" sz="2200" dirty="0"/>
              <a:t>Highly optimized reading parquet files.</a:t>
            </a:r>
          </a:p>
          <a:p>
            <a:r>
              <a:rPr lang="en-US" sz="2200" dirty="0"/>
              <a:t>Data versioning enables rollbacks, full historical audit trails, and reproducible machine learning experiments.</a:t>
            </a:r>
          </a:p>
          <a:p>
            <a:r>
              <a:rPr lang="en-US" sz="2200" dirty="0"/>
              <a:t>Incrementalization: updates derive datasets without recomputing everything</a:t>
            </a:r>
          </a:p>
          <a:p>
            <a:r>
              <a:rPr lang="en-US" sz="2200" dirty="0"/>
              <a:t>Enzyme: ETL automatic optimizer. Looks at the changes to the input and the query to pick the fastest technique to modify downstream tables.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569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68B5A-40DF-6045-BB38-FA5D87B7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FEAture STore (Feast)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E34F-10B4-764C-9239-B61A89D3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800" dirty="0"/>
              <a:t>Component to manage e2e lifecycle of a feature, including transformations and serving</a:t>
            </a:r>
          </a:p>
          <a:p>
            <a:pPr fontAlgn="ctr"/>
            <a:r>
              <a:rPr lang="en-US" sz="1800" dirty="0"/>
              <a:t>Encourages feature sharing and re-use </a:t>
            </a:r>
          </a:p>
          <a:p>
            <a:pPr fontAlgn="ctr"/>
            <a:r>
              <a:rPr lang="en-US" sz="1800" dirty="0"/>
              <a:t>Data type conversions are expensive. Optimizes conversions to help production latency.</a:t>
            </a:r>
          </a:p>
          <a:p>
            <a:pPr fontAlgn="ctr"/>
            <a:r>
              <a:rPr lang="en-US" sz="1800" dirty="0"/>
              <a:t>Feast is open-source pluggable.</a:t>
            </a:r>
          </a:p>
          <a:p>
            <a:pPr fontAlgn="ctr"/>
            <a:r>
              <a:rPr lang="en-US" sz="1800" dirty="0"/>
              <a:t>Compatibility with Databricks:</a:t>
            </a:r>
          </a:p>
          <a:p>
            <a:pPr lvl="1" fontAlgn="ctr"/>
            <a:r>
              <a:rPr lang="en-US" sz="1800" dirty="0"/>
              <a:t>Feast can be stored as delta tables</a:t>
            </a:r>
          </a:p>
          <a:p>
            <a:pPr lvl="1" fontAlgn="ctr"/>
            <a:r>
              <a:rPr lang="en-US" sz="1800" dirty="0"/>
              <a:t>Deployed </a:t>
            </a:r>
            <a:r>
              <a:rPr lang="en-US" sz="1800" dirty="0" err="1"/>
              <a:t>MLflow</a:t>
            </a:r>
            <a:r>
              <a:rPr lang="en-US" sz="1800" dirty="0"/>
              <a:t> models can automatically retrieve features from Feature Store</a:t>
            </a:r>
          </a:p>
          <a:p>
            <a:pPr lvl="1" fontAlgn="ctr"/>
            <a:r>
              <a:rPr lang="en-US" sz="1800" dirty="0"/>
              <a:t>Feature lineage trackable—data sources used to compute features and the models, notebooks, and jobs that use a specific feature.</a:t>
            </a:r>
          </a:p>
          <a:p>
            <a:pPr fontAlgn="ctr"/>
            <a:endParaRPr lang="en-US" sz="1800" dirty="0"/>
          </a:p>
          <a:p>
            <a:pPr fontAlgn="ctr"/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1512B0B-0E3B-C84B-8280-EEAF8FE87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3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F7E7F-2390-BB41-BD72-6D69A5AA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What can we focus on at Optum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D1B7-FDE8-234B-AE11-90C9343A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 dirty="0"/>
              <a:t>Embrace standardized </a:t>
            </a:r>
            <a:r>
              <a:rPr lang="en-US" sz="2200" dirty="0" err="1"/>
              <a:t>MLOps</a:t>
            </a:r>
            <a:r>
              <a:rPr lang="en-US" sz="2200" dirty="0"/>
              <a:t> from the start of projects.</a:t>
            </a:r>
          </a:p>
          <a:p>
            <a:pPr lvl="1"/>
            <a:r>
              <a:rPr lang="en-US" sz="2200" dirty="0"/>
              <a:t>Models built deployment ready, not solely sitting in a </a:t>
            </a:r>
            <a:r>
              <a:rPr lang="en-US" sz="2200" dirty="0" err="1"/>
              <a:t>jupyter</a:t>
            </a:r>
            <a:r>
              <a:rPr lang="en-US" sz="2200" dirty="0"/>
              <a:t> notebook on </a:t>
            </a:r>
            <a:r>
              <a:rPr lang="en-US" sz="2200" dirty="0" err="1"/>
              <a:t>github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Models that can respond to rapid changes in business &amp; data from the real world.</a:t>
            </a:r>
          </a:p>
          <a:p>
            <a:pPr lvl="1"/>
            <a:r>
              <a:rPr lang="en-US" sz="2200" dirty="0"/>
              <a:t>Models that are reproducible and trackable.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1904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68B5A-40DF-6045-BB38-FA5D87B7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 look at </a:t>
            </a:r>
            <a:r>
              <a:rPr lang="en-US" sz="5400" dirty="0" err="1"/>
              <a:t>MLOps</a:t>
            </a:r>
            <a:r>
              <a:rPr lang="en-US" sz="5400" dirty="0"/>
              <a:t> for Fairness Testing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9E2000D-7ED5-404F-AA64-959C70F15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5644" y="1804019"/>
            <a:ext cx="9472217" cy="50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A149E-5368-344C-A021-B0BE6AAC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Sessions I Attended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EBF506-98A1-7D5E-E207-A13DB2DC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75964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4CC503-666F-614B-B155-6A3598FFA9CD}"/>
              </a:ext>
            </a:extLst>
          </p:cNvPr>
          <p:cNvSpPr txBox="1"/>
          <p:nvPr/>
        </p:nvSpPr>
        <p:spPr>
          <a:xfrm>
            <a:off x="546223" y="6397026"/>
            <a:ext cx="111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sessions will be publicly available on their website after July 15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https://databricks.com/dataaisummit/agenda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7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D0A09-A98A-144F-BC19-D3378E6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MC^2: Enabling Learning on Confidential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461C-D1BB-3043-9875-1185A5CC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MC^2 is an open-source framework developed at UC Berkeley for multi-party confidential computation on top of Apache Spark.</a:t>
            </a:r>
          </a:p>
          <a:p>
            <a:pPr fontAlgn="ctr"/>
            <a:r>
              <a:rPr lang="en-US" dirty="0"/>
              <a:t>Enables organization to share *encrypted data* to perform analytics and machine learning  on the *encrypted data* without the organization or cloud actually seeing the data. "Share without showing the data"</a:t>
            </a:r>
          </a:p>
          <a:p>
            <a:pPr fontAlgn="ctr"/>
            <a:r>
              <a:rPr lang="en-US" dirty="0"/>
              <a:t>Encrypted data is uploaded to the Azure storage.</a:t>
            </a:r>
          </a:p>
          <a:p>
            <a:pPr fontAlgn="ctr"/>
            <a:r>
              <a:rPr lang="en-US" dirty="0"/>
              <a:t>There is policy control for sharing data with other organizations, which can also control what data  the recipient see.</a:t>
            </a:r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https://github.com/mc2-project/mc2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6865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D0A09-A98A-144F-BC19-D3378E6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Deidentifying 700 million patient notes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461C-D1BB-3043-9875-1185A5CC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Uses Spark-</a:t>
            </a:r>
            <a:r>
              <a:rPr lang="en-US" sz="2200" dirty="0" err="1"/>
              <a:t>nlp</a:t>
            </a:r>
            <a:r>
              <a:rPr lang="en-US" sz="2200" dirty="0"/>
              <a:t> for Named Entity Recognition (NER)</a:t>
            </a:r>
          </a:p>
          <a:p>
            <a:r>
              <a:rPr lang="en-US" sz="2200" dirty="0"/>
              <a:t>Uses </a:t>
            </a:r>
            <a:r>
              <a:rPr lang="en-US" sz="2200" dirty="0" err="1"/>
              <a:t>Osfucation</a:t>
            </a:r>
            <a:r>
              <a:rPr lang="en-US" sz="2200" dirty="0"/>
              <a:t>: For de-identifying PHI data. Instead of replacing data with tags, replaces data with fake information. So fraudulent actors won't know the real data from the fake data. </a:t>
            </a:r>
            <a:r>
              <a:rPr lang="en-US" sz="2200" dirty="0" err="1"/>
              <a:t>Osfucation</a:t>
            </a:r>
            <a:r>
              <a:rPr lang="en-US" sz="2200" dirty="0"/>
              <a:t> is better because there is no perfect NER model.</a:t>
            </a:r>
          </a:p>
          <a:p>
            <a:r>
              <a:rPr lang="en-US" sz="2200" dirty="0"/>
              <a:t>Meeting HIPAA requirements for unstructured data is hard because there is a risk that the data can be re-identify.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123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D0A09-A98A-144F-BC19-D3378E6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5878" cy="1325563"/>
          </a:xfrm>
        </p:spPr>
        <p:txBody>
          <a:bodyPr>
            <a:normAutofit/>
          </a:bodyPr>
          <a:lstStyle/>
          <a:p>
            <a:r>
              <a:rPr lang="en-US" dirty="0" err="1"/>
              <a:t>Cleanlab</a:t>
            </a:r>
            <a:r>
              <a:rPr lang="en-US" dirty="0"/>
              <a:t>: AI to find and fix errors in ML datasets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461C-D1BB-3043-9875-1185A5CC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dirty="0"/>
              <a:t>Find label issues through confident learning:</a:t>
            </a:r>
          </a:p>
          <a:p>
            <a:pPr lvl="1"/>
            <a:r>
              <a:rPr lang="en-US" dirty="0"/>
              <a:t>Propagates on the noisy label </a:t>
            </a:r>
          </a:p>
          <a:p>
            <a:pPr lvl="1"/>
            <a:r>
              <a:rPr lang="en-US" dirty="0"/>
              <a:t>Requires predicted probabilities</a:t>
            </a:r>
          </a:p>
          <a:p>
            <a:r>
              <a:rPr lang="en-US" dirty="0" err="1"/>
              <a:t>Cleanlab</a:t>
            </a:r>
            <a:r>
              <a:rPr lang="en-US" dirty="0"/>
              <a:t> is opensource &amp; has a studio UI interface</a:t>
            </a:r>
          </a:p>
          <a:p>
            <a:r>
              <a:rPr lang="en-US" dirty="0"/>
              <a:t>Can potentially be used to deal with unlabeled datapoints</a:t>
            </a:r>
          </a:p>
          <a:p>
            <a:r>
              <a:rPr lang="en-US" dirty="0"/>
              <a:t>Good resource for label errors in ML test sets: </a:t>
            </a:r>
            <a:r>
              <a:rPr lang="en-US" dirty="0">
                <a:hlinkClick r:id="rId2"/>
              </a:rPr>
              <a:t>https://labelerrors.com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3311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D0A09-A98A-144F-BC19-D3378E6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Chronon</a:t>
            </a:r>
            <a:r>
              <a:rPr lang="en-US" dirty="0"/>
              <a:t>: Open Source Feature Engineering Platform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461C-D1BB-3043-9875-1185A5CC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dirty="0"/>
              <a:t>Developed by Airbnb for going from raw data to training data/feature serving</a:t>
            </a:r>
          </a:p>
          <a:p>
            <a:r>
              <a:rPr lang="en-US" dirty="0"/>
              <a:t>Has Uniform API and a Feature Repository (Team based ownership)</a:t>
            </a:r>
          </a:p>
          <a:p>
            <a:r>
              <a:rPr lang="en-US" dirty="0"/>
              <a:t>Has feature monitoring and explorer tool for searching features.</a:t>
            </a:r>
          </a:p>
          <a:p>
            <a:r>
              <a:rPr lang="en-US" dirty="0" err="1"/>
              <a:t>Chronon</a:t>
            </a:r>
            <a:r>
              <a:rPr lang="en-US" dirty="0"/>
              <a:t> </a:t>
            </a:r>
            <a:r>
              <a:rPr lang="en-US" dirty="0" err="1"/>
              <a:t>GroupBy</a:t>
            </a:r>
            <a:r>
              <a:rPr lang="en-US" dirty="0"/>
              <a:t>: group features that are derived from the same/similar sources of data</a:t>
            </a:r>
          </a:p>
          <a:p>
            <a:r>
              <a:rPr lang="en-US" dirty="0"/>
              <a:t>Works with time series features and joined data.</a:t>
            </a:r>
          </a:p>
          <a:p>
            <a:r>
              <a:rPr lang="en-US" dirty="0"/>
              <a:t>Feature engineering is done in a python script, which will then get compiled by a Scala engine.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in front of a storefront&#10;&#10;Description automatically generated with low confidence">
            <a:extLst>
              <a:ext uri="{FF2B5EF4-FFF2-40B4-BE49-F238E27FC236}">
                <a16:creationId xmlns:a16="http://schemas.microsoft.com/office/drawing/2014/main" id="{4D5D5290-A9D2-E648-82ED-920DFCCA0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" y="431"/>
            <a:ext cx="8674423" cy="66411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32121-4E7B-BB4B-8E29-7C65A8B6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344" y="1658867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240+ technical sessions</a:t>
            </a:r>
          </a:p>
          <a:p>
            <a:r>
              <a:rPr lang="en-US" sz="2000" dirty="0"/>
              <a:t>50,000+ attendees (in-person &amp; virtual) from 160+ countries</a:t>
            </a:r>
          </a:p>
          <a:p>
            <a:r>
              <a:rPr lang="en-US" sz="2000" dirty="0"/>
              <a:t>Spotted about 20 other attendees from Optum</a:t>
            </a:r>
          </a:p>
          <a:p>
            <a:r>
              <a:rPr lang="en-US" sz="2000" dirty="0"/>
              <a:t>40+ booths/vendors (from my counting)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9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D0A09-A98A-144F-BC19-D3378E65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Monitoring &amp; Feedback Loops: Human-ITL</a:t>
            </a:r>
            <a:br>
              <a:rPr lang="en-US" dirty="0"/>
            </a:br>
            <a:endParaRPr lang="en-US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461C-D1BB-3043-9875-1185A5CC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ML models have lack of adaptiveness, they're not generalized outside of their training data. ML models are fast, cheap, and can scale. Human reviewers are the opposite.</a:t>
            </a:r>
          </a:p>
          <a:p>
            <a:r>
              <a:rPr lang="en-US" dirty="0"/>
              <a:t>Active Learning can be used to build Human-ITL framework: Intelligently prioritize what to label next</a:t>
            </a:r>
          </a:p>
          <a:p>
            <a:pPr lvl="1" fontAlgn="ctr"/>
            <a:r>
              <a:rPr lang="en-US" dirty="0"/>
              <a:t>Uncertainty-sampling. Prioritize based on what the model is most uncertain about.</a:t>
            </a:r>
          </a:p>
          <a:p>
            <a:pPr lvl="1" fontAlgn="ctr"/>
            <a:r>
              <a:rPr lang="en-US" dirty="0"/>
              <a:t>Diversity-sampling: Prioritize based on what is most "novel" compared to training data.</a:t>
            </a:r>
          </a:p>
          <a:p>
            <a:r>
              <a:rPr lang="en-US" dirty="0"/>
              <a:t>Unbiased evaluation:</a:t>
            </a:r>
          </a:p>
          <a:p>
            <a:pPr lvl="1"/>
            <a:r>
              <a:rPr lang="en-US" dirty="0"/>
              <a:t>Relative recall: How many violations caught by baseline, also caught by new re-trained model.</a:t>
            </a:r>
          </a:p>
          <a:p>
            <a:r>
              <a:rPr lang="en-US" dirty="0"/>
              <a:t>The key to adaptiveness is to measure everything. Fine-grained, real-time, and attributable measurement is key.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55607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A149E-5368-344C-A021-B0BE6AAC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Booths Visited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EBF506-98A1-7D5E-E207-A13DB2DC0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4371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636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20222-0FB4-1449-9F0C-6532D81E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Training Session: Scaling Deep Learning on Databricks</a:t>
            </a:r>
            <a:br>
              <a:rPr lang="en-US" sz="3700" dirty="0">
                <a:solidFill>
                  <a:srgbClr val="FFFFFF"/>
                </a:solidFill>
              </a:rPr>
            </a:b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DDBE-467F-4244-B084-29AF7DB8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65" y="2897242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Deep Learning is all about scale - the amount of experiments you can do and the amount of data you can train on, etc.</a:t>
            </a:r>
          </a:p>
          <a:p>
            <a:r>
              <a:rPr lang="en-US" sz="2200" dirty="0"/>
              <a:t>When scaling, data parallelism is easier to do than model parallelism</a:t>
            </a:r>
          </a:p>
          <a:p>
            <a:r>
              <a:rPr lang="en-US" sz="2200" dirty="0" err="1"/>
              <a:t>Pytorch</a:t>
            </a:r>
            <a:r>
              <a:rPr lang="en-US" sz="2200" dirty="0"/>
              <a:t> profiler on </a:t>
            </a:r>
            <a:r>
              <a:rPr lang="en-US" sz="2200" dirty="0" err="1"/>
              <a:t>tensorboard</a:t>
            </a:r>
            <a:r>
              <a:rPr lang="en-US" sz="2200" dirty="0"/>
              <a:t> can be used to help you identify bottlenecks (don't run all the time since it will slow down compute)</a:t>
            </a:r>
          </a:p>
          <a:p>
            <a:r>
              <a:rPr lang="en-US" sz="2200" dirty="0"/>
              <a:t>Scaling steps:</a:t>
            </a:r>
          </a:p>
          <a:p>
            <a:pPr marL="914400" lvl="1" indent="-457200" fontAlgn="ctr">
              <a:buAutoNum type="arabicPeriod"/>
            </a:pPr>
            <a:r>
              <a:rPr lang="en-US" sz="2200" dirty="0"/>
              <a:t>Focus on single node single </a:t>
            </a:r>
            <a:r>
              <a:rPr lang="en-US" sz="2200" dirty="0" err="1"/>
              <a:t>gpu</a:t>
            </a:r>
            <a:r>
              <a:rPr lang="en-US" sz="2200" dirty="0"/>
              <a:t> to start</a:t>
            </a:r>
          </a:p>
          <a:p>
            <a:pPr marL="914400" lvl="1" indent="-457200" fontAlgn="ctr">
              <a:buAutoNum type="arabicPeriod"/>
            </a:pPr>
            <a:r>
              <a:rPr lang="en-US" sz="2200" dirty="0"/>
              <a:t>Increase batch size</a:t>
            </a:r>
          </a:p>
          <a:p>
            <a:pPr marL="457200" lvl="1" indent="0" fontAlgn="ctr">
              <a:buNone/>
            </a:pPr>
            <a:r>
              <a:rPr lang="en-US" sz="2200" dirty="0"/>
              <a:t>3. 	Optimize your RAM usage and check your </a:t>
            </a:r>
            <a:r>
              <a:rPr lang="en-US" sz="2200" dirty="0" err="1"/>
              <a:t>dataloaders</a:t>
            </a:r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403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20222-0FB4-1449-9F0C-6532D81E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 fontScale="90000"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Training Session: Apache Spark + </a:t>
            </a:r>
            <a:r>
              <a:rPr lang="en-US" sz="3700" dirty="0" err="1">
                <a:solidFill>
                  <a:srgbClr val="FFFFFF"/>
                </a:solidFill>
              </a:rPr>
              <a:t>Tensorflow</a:t>
            </a:r>
            <a:r>
              <a:rPr lang="en-US" sz="3700" dirty="0">
                <a:solidFill>
                  <a:srgbClr val="FFFFFF"/>
                </a:solidFill>
              </a:rPr>
              <a:t> on Databricks</a:t>
            </a:r>
            <a:br>
              <a:rPr lang="en-US" sz="3700" dirty="0">
                <a:solidFill>
                  <a:srgbClr val="FFFFFF"/>
                </a:solidFill>
              </a:rPr>
            </a:b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DDBE-467F-4244-B084-29AF7DB8A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65" y="2897242"/>
            <a:ext cx="9708995" cy="3567173"/>
          </a:xfrm>
        </p:spPr>
        <p:txBody>
          <a:bodyPr anchor="ctr">
            <a:normAutofit fontScale="85000" lnSpcReduction="20000"/>
          </a:bodyPr>
          <a:lstStyle/>
          <a:p>
            <a:r>
              <a:rPr lang="en-US" dirty="0"/>
              <a:t>TF Hub has a collection of pre-trained TF models.</a:t>
            </a:r>
          </a:p>
          <a:p>
            <a:r>
              <a:rPr lang="en-US" dirty="0" err="1"/>
              <a:t>Tfrecords</a:t>
            </a:r>
            <a:r>
              <a:rPr lang="en-US" dirty="0"/>
              <a:t> is a format that ensures both Spark and </a:t>
            </a:r>
            <a:r>
              <a:rPr lang="en-US" dirty="0" err="1"/>
              <a:t>Tensorflow</a:t>
            </a:r>
            <a:r>
              <a:rPr lang="en-US" dirty="0"/>
              <a:t> uses same file format. You can write your </a:t>
            </a:r>
            <a:r>
              <a:rPr lang="en-US" dirty="0" err="1"/>
              <a:t>dataframe</a:t>
            </a:r>
            <a:r>
              <a:rPr lang="en-US" dirty="0"/>
              <a:t> to </a:t>
            </a:r>
            <a:r>
              <a:rPr lang="en-US" dirty="0" err="1"/>
              <a:t>Tfrecords</a:t>
            </a:r>
            <a:r>
              <a:rPr lang="en-US" dirty="0"/>
              <a:t>.</a:t>
            </a:r>
          </a:p>
          <a:p>
            <a:r>
              <a:rPr lang="en-US" dirty="0"/>
              <a:t>Spark </a:t>
            </a:r>
            <a:r>
              <a:rPr lang="en-US" dirty="0" err="1"/>
              <a:t>tensorflow</a:t>
            </a:r>
            <a:r>
              <a:rPr lang="en-US" dirty="0"/>
              <a:t> distributor: allows running </a:t>
            </a:r>
            <a:r>
              <a:rPr lang="en-US" dirty="0" err="1"/>
              <a:t>tensorflow</a:t>
            </a:r>
            <a:r>
              <a:rPr lang="en-US" dirty="0"/>
              <a:t> code on spark cluster</a:t>
            </a:r>
          </a:p>
          <a:p>
            <a:r>
              <a:rPr lang="en-US" dirty="0"/>
              <a:t>Chief node handles writing to your main persistent storage, while other nodes can write to some temporary storage.</a:t>
            </a:r>
          </a:p>
          <a:p>
            <a:r>
              <a:rPr lang="en-US" dirty="0"/>
              <a:t>Can use </a:t>
            </a:r>
            <a:r>
              <a:rPr lang="en-US" dirty="0" err="1"/>
              <a:t>ModelCheckpoint</a:t>
            </a:r>
            <a:r>
              <a:rPr lang="en-US" dirty="0"/>
              <a:t> or </a:t>
            </a:r>
            <a:r>
              <a:rPr lang="en-US" dirty="0" err="1"/>
              <a:t>BackupAndRestore</a:t>
            </a:r>
            <a:r>
              <a:rPr lang="en-US" dirty="0"/>
              <a:t> callbacks to handle saving model training progress.</a:t>
            </a:r>
          </a:p>
          <a:p>
            <a:r>
              <a:rPr lang="en-US" dirty="0"/>
              <a:t>This approach offers scalable DL pipelines with minimal model ops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37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20222-0FB4-1449-9F0C-6532D81E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 fontScale="90000"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Training Session: Apache Spark + </a:t>
            </a:r>
            <a:r>
              <a:rPr lang="en-US" sz="3700" dirty="0" err="1">
                <a:solidFill>
                  <a:srgbClr val="FFFFFF"/>
                </a:solidFill>
              </a:rPr>
              <a:t>Tensorflow</a:t>
            </a:r>
            <a:r>
              <a:rPr lang="en-US" sz="3700" dirty="0">
                <a:solidFill>
                  <a:srgbClr val="FFFFFF"/>
                </a:solidFill>
              </a:rPr>
              <a:t> on Databricks</a:t>
            </a:r>
            <a:br>
              <a:rPr lang="en-US" sz="3700" dirty="0">
                <a:solidFill>
                  <a:srgbClr val="FFFFFF"/>
                </a:solidFill>
              </a:rPr>
            </a:br>
            <a:endParaRPr lang="en-US" sz="37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ABF1F12C-CEBE-AA4A-8A72-5E55C8EE4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2644" y="2177170"/>
            <a:ext cx="9813603" cy="46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E600-2D37-1E43-8F43-7B6BB93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Theme 1: Data Centric vs Model Centric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3EB438-14D9-0840-A851-0E525C03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19" y="2224216"/>
            <a:ext cx="6178378" cy="4633784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460858-E8C7-664D-947E-14BDDC08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622" y="2223231"/>
            <a:ext cx="6178378" cy="4633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E76D7-2275-674F-9E22-95388EAD3833}"/>
              </a:ext>
            </a:extLst>
          </p:cNvPr>
          <p:cNvSpPr txBox="1"/>
          <p:nvPr/>
        </p:nvSpPr>
        <p:spPr>
          <a:xfrm>
            <a:off x="1209694" y="1668514"/>
            <a:ext cx="1007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focus on improving data quality &amp; data process over improving model quality.</a:t>
            </a:r>
          </a:p>
        </p:txBody>
      </p:sp>
    </p:spTree>
    <p:extLst>
      <p:ext uri="{BB962C8B-B14F-4D97-AF65-F5344CB8AC3E}">
        <p14:creationId xmlns:p14="http://schemas.microsoft.com/office/powerpoint/2010/main" val="81024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E600-2D37-1E43-8F43-7B6BB93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Theme 1: Data Centric vs Model Centric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E76D7-2275-674F-9E22-95388EAD3833}"/>
              </a:ext>
            </a:extLst>
          </p:cNvPr>
          <p:cNvSpPr txBox="1"/>
          <p:nvPr/>
        </p:nvSpPr>
        <p:spPr>
          <a:xfrm>
            <a:off x="291649" y="1681428"/>
            <a:ext cx="3131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Metrics from a paper comparing Confidence Learning performance on data-centric vs model-centric approach.</a:t>
            </a:r>
          </a:p>
          <a:p>
            <a:endParaRPr lang="en-US" sz="2400" dirty="0"/>
          </a:p>
          <a:p>
            <a:r>
              <a:rPr lang="en-US" sz="2400" dirty="0"/>
              <a:t>Shows that improving the dataset gives better performance than trying to improve the model.</a:t>
            </a:r>
          </a:p>
        </p:txBody>
      </p:sp>
      <p:pic>
        <p:nvPicPr>
          <p:cNvPr id="7" name="Content Placeholder 6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360AFDBF-C46C-624C-9AAC-24EDFF0AA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112" y="1683241"/>
            <a:ext cx="8776882" cy="4821599"/>
          </a:xfrm>
        </p:spPr>
      </p:pic>
    </p:spTree>
    <p:extLst>
      <p:ext uri="{BB962C8B-B14F-4D97-AF65-F5344CB8AC3E}">
        <p14:creationId xmlns:p14="http://schemas.microsoft.com/office/powerpoint/2010/main" val="94016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3B6ED-0829-A14D-9F2F-D0D4F9D4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MLFlow</a:t>
            </a:r>
            <a:r>
              <a:rPr lang="en-US" sz="5400" dirty="0"/>
              <a:t> 2.0 Announced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ED3DA-C13A-8E40-B503-A6928DE24D34}"/>
              </a:ext>
            </a:extLst>
          </p:cNvPr>
          <p:cNvSpPr txBox="1"/>
          <p:nvPr/>
        </p:nvSpPr>
        <p:spPr>
          <a:xfrm>
            <a:off x="640079" y="2872899"/>
            <a:ext cx="4670097" cy="3966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Introduces </a:t>
            </a:r>
            <a:r>
              <a:rPr lang="en-US" sz="2000" b="1" dirty="0" err="1"/>
              <a:t>MLFlow</a:t>
            </a:r>
            <a:r>
              <a:rPr lang="en-US" sz="2000" b="1" dirty="0"/>
              <a:t> Pipelines</a:t>
            </a:r>
            <a:r>
              <a:rPr lang="en-US" sz="20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Encourages component-based development.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Allows </a:t>
            </a:r>
            <a:r>
              <a:rPr lang="en-US" sz="2000" dirty="0" err="1"/>
              <a:t>notebook+IDE</a:t>
            </a:r>
            <a:r>
              <a:rPr lang="en-US" sz="2000" dirty="0"/>
              <a:t> for both analytical and production development.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Introduce step cards where you can see different output information about different steps that are ran.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General improvements to things that </a:t>
            </a:r>
            <a:r>
              <a:rPr lang="en-US" sz="2000" dirty="0" err="1"/>
              <a:t>MLFLow</a:t>
            </a:r>
            <a:r>
              <a:rPr lang="en-US" sz="2000" dirty="0"/>
              <a:t> is known for (i.e. tracking model/experiments, and serving models)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New features like </a:t>
            </a:r>
            <a:r>
              <a:rPr lang="en-US" sz="2000" dirty="0" err="1"/>
              <a:t>autologging</a:t>
            </a:r>
            <a:r>
              <a:rPr lang="en-US" sz="2000" dirty="0"/>
              <a:t>, to keep codebase clean.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 descr="A person on a stage with a crowd watching&#10;&#10;Description automatically generated with low confidence">
            <a:extLst>
              <a:ext uri="{FF2B5EF4-FFF2-40B4-BE49-F238E27FC236}">
                <a16:creationId xmlns:a16="http://schemas.microsoft.com/office/drawing/2014/main" id="{38B0C5C8-81CD-284F-B85F-20ADFE1F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01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726CE-2324-6346-B79E-29F9B7EA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dirty="0" err="1"/>
              <a:t>MLFlow</a:t>
            </a:r>
            <a:r>
              <a:rPr lang="en-US" sz="4600" dirty="0"/>
              <a:t> Pipelines is for </a:t>
            </a:r>
            <a:r>
              <a:rPr lang="en-US" sz="4600" dirty="0" err="1"/>
              <a:t>ModelOps</a:t>
            </a:r>
            <a:endParaRPr lang="en-US" sz="46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E559-185D-5D49-BD65-07E52A9D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872899"/>
            <a:ext cx="4670097" cy="3776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/>
              <a:t>Pipeline templates: “get started faster”</a:t>
            </a:r>
          </a:p>
          <a:p>
            <a:pPr fontAlgn="ctr"/>
            <a:r>
              <a:rPr lang="en-US" sz="1700" dirty="0"/>
              <a:t>pre-defined pipelines, production-ready templates</a:t>
            </a:r>
          </a:p>
          <a:p>
            <a:pPr marL="0" indent="0">
              <a:buNone/>
            </a:pPr>
            <a:r>
              <a:rPr lang="en-US" sz="1700" dirty="0"/>
              <a:t>Pipeline engine: “accelerated development”</a:t>
            </a:r>
          </a:p>
          <a:p>
            <a:pPr fontAlgn="ctr"/>
            <a:r>
              <a:rPr lang="en-US" sz="1700" dirty="0"/>
              <a:t>Caching of data/assets/config so that you only rerun steps that need to be rerun for an experiment. Steps are only re-run if it is a dependency for something else to run.</a:t>
            </a:r>
          </a:p>
          <a:p>
            <a:pPr marL="0" indent="0">
              <a:buNone/>
            </a:pPr>
            <a:r>
              <a:rPr lang="en-US" sz="1700" dirty="0"/>
              <a:t>Opinionated structure: “automate handoffs”</a:t>
            </a:r>
          </a:p>
          <a:p>
            <a:pPr fontAlgn="ctr"/>
            <a:r>
              <a:rPr lang="en-US" sz="1700" dirty="0"/>
              <a:t>Repo integration for handoffs. Much like </a:t>
            </a:r>
            <a:r>
              <a:rPr lang="en-US" sz="1700" dirty="0" err="1"/>
              <a:t>github</a:t>
            </a:r>
            <a:r>
              <a:rPr lang="en-US" sz="1700" dirty="0"/>
              <a:t>, allows you to do pull request on pipeline codes.</a:t>
            </a:r>
          </a:p>
          <a:p>
            <a:pPr fontAlgn="ctr"/>
            <a:r>
              <a:rPr lang="en-US" sz="1700" dirty="0"/>
              <a:t>Logging of libraries dependencies, making reproducibility of the pipeline easy.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845465-9546-E04E-9958-7CD2628CE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159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E600-2D37-1E43-8F43-7B6BB93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Theme 2: Data Lakehouse Paradigm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E76D7-2275-674F-9E22-95388EAD3833}"/>
              </a:ext>
            </a:extLst>
          </p:cNvPr>
          <p:cNvSpPr txBox="1"/>
          <p:nvPr/>
        </p:nvSpPr>
        <p:spPr>
          <a:xfrm>
            <a:off x="644298" y="1756469"/>
            <a:ext cx="10971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Lakehouse is an open architecture, which aims to unify data management &amp; development in one location. </a:t>
            </a:r>
          </a:p>
        </p:txBody>
      </p:sp>
      <p:pic>
        <p:nvPicPr>
          <p:cNvPr id="10" name="Picture 9" descr="A picture containing text, person, people, crowd&#10;&#10;Description automatically generated">
            <a:extLst>
              <a:ext uri="{FF2B5EF4-FFF2-40B4-BE49-F238E27FC236}">
                <a16:creationId xmlns:a16="http://schemas.microsoft.com/office/drawing/2014/main" id="{2538D154-A96D-FA49-B6D1-66D2FE52B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004" y="2912172"/>
            <a:ext cx="5286353" cy="3991862"/>
          </a:xfrm>
          <a:prstGeom prst="rect">
            <a:avLst/>
          </a:prstGeom>
        </p:spPr>
      </p:pic>
      <p:pic>
        <p:nvPicPr>
          <p:cNvPr id="14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F260C7-F81F-D24F-8F9C-08A6B71D6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751" y="2912172"/>
            <a:ext cx="7596248" cy="3991862"/>
          </a:xfrm>
        </p:spPr>
      </p:pic>
    </p:spTree>
    <p:extLst>
      <p:ext uri="{BB962C8B-B14F-4D97-AF65-F5344CB8AC3E}">
        <p14:creationId xmlns:p14="http://schemas.microsoft.com/office/powerpoint/2010/main" val="2046225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E600-2D37-1E43-8F43-7B6BB9368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Theme 2: Data Lakehouse Paradigm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E76D7-2275-674F-9E22-95388EAD3833}"/>
              </a:ext>
            </a:extLst>
          </p:cNvPr>
          <p:cNvSpPr txBox="1"/>
          <p:nvPr/>
        </p:nvSpPr>
        <p:spPr>
          <a:xfrm>
            <a:off x="264226" y="3093038"/>
            <a:ext cx="2167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Open-sourced standards allow easy integration with other tools.</a:t>
            </a:r>
          </a:p>
        </p:txBody>
      </p:sp>
      <p:pic>
        <p:nvPicPr>
          <p:cNvPr id="11" name="Content Placeholder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7EBA71-508C-8942-94DF-766E82BE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98" y="1610395"/>
            <a:ext cx="9496302" cy="52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0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B4A87-2790-1740-B430-9846B684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Data Lineage on Data Lakehouse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EC69-EBB6-CD41-825E-2F66B103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What is Data Lineage: Process of understanding, recording, and visualizing data as it flows from data sources to consumption.</a:t>
            </a:r>
          </a:p>
          <a:p>
            <a:r>
              <a:rPr lang="en-US" sz="2200" dirty="0"/>
              <a:t>Why Lineage is important: Compliance, Discovery, Data observability</a:t>
            </a:r>
          </a:p>
          <a:p>
            <a:r>
              <a:rPr lang="en-US" sz="2200" dirty="0"/>
              <a:t>Lineage service analyzed lineage events emitted from the cluster/SQL endpoint</a:t>
            </a:r>
          </a:p>
          <a:p>
            <a:r>
              <a:rPr lang="en-US" sz="2200" dirty="0"/>
              <a:t>Entities also have lineage i.e. notebook/workflow/dashboard</a:t>
            </a:r>
          </a:p>
          <a:p>
            <a:r>
              <a:rPr lang="en-US" sz="2200" dirty="0"/>
              <a:t>Collecting lineage patterns:</a:t>
            </a:r>
          </a:p>
          <a:p>
            <a:pPr lvl="1" fontAlgn="ctr"/>
            <a:r>
              <a:rPr lang="en-US" sz="2200" dirty="0"/>
              <a:t>Manual linked by user</a:t>
            </a:r>
          </a:p>
          <a:p>
            <a:pPr lvl="1" fontAlgn="ctr"/>
            <a:r>
              <a:rPr lang="en-US" sz="2200" dirty="0"/>
              <a:t>Inferred from SQL parsing</a:t>
            </a:r>
          </a:p>
          <a:p>
            <a:pPr lvl="1" fontAlgn="ctr"/>
            <a:r>
              <a:rPr lang="en-US" sz="2200" dirty="0"/>
              <a:t>Auto capture during runtime</a:t>
            </a:r>
          </a:p>
          <a:p>
            <a:pPr fontAlgn="ctr"/>
            <a:r>
              <a:rPr lang="en-US" sz="2200" dirty="0"/>
              <a:t>Lineage is part of the Unity catalog offering</a:t>
            </a:r>
          </a:p>
          <a:p>
            <a:pPr fontAlgn="ctr"/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234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20013</TotalTime>
  <Words>1616</Words>
  <Application>Microsoft Macintosh PowerPoint</Application>
  <PresentationFormat>Widescreen</PresentationFormat>
  <Paragraphs>172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Learnings from Data+AI Summit 2022</vt:lpstr>
      <vt:lpstr>PowerPoint Presentation</vt:lpstr>
      <vt:lpstr>Theme 1: Data Centric vs Model Centric</vt:lpstr>
      <vt:lpstr>Theme 1: Data Centric vs Model Centric</vt:lpstr>
      <vt:lpstr>MLFlow 2.0 Announced</vt:lpstr>
      <vt:lpstr>MLFlow Pipelines is for ModelOps</vt:lpstr>
      <vt:lpstr>Theme 2: Data Lakehouse Paradigm</vt:lpstr>
      <vt:lpstr>Theme 2: Data Lakehouse Paradigm</vt:lpstr>
      <vt:lpstr>Data Lineage on Data Lakehouse </vt:lpstr>
      <vt:lpstr>Unity Catalog</vt:lpstr>
      <vt:lpstr>Delta Live Tables </vt:lpstr>
      <vt:lpstr>FEAture STore (Feast)</vt:lpstr>
      <vt:lpstr>What can we focus on at Optum</vt:lpstr>
      <vt:lpstr>A look at MLOps for Fairness Testing</vt:lpstr>
      <vt:lpstr>Other Sessions I Attended</vt:lpstr>
      <vt:lpstr>MC^2: Enabling Learning on Confidential Data</vt:lpstr>
      <vt:lpstr>Deidentifying 700 million patient notes </vt:lpstr>
      <vt:lpstr>Cleanlab: AI to find and fix errors in ML datasets</vt:lpstr>
      <vt:lpstr>Chronon: Open Source Feature Engineering Platform</vt:lpstr>
      <vt:lpstr>Model Monitoring &amp; Feedback Loops: Human-ITL </vt:lpstr>
      <vt:lpstr>Booths Visited</vt:lpstr>
      <vt:lpstr>Training Session: Scaling Deep Learning on Databricks </vt:lpstr>
      <vt:lpstr>Training Session: Apache Spark + Tensorflow on Databricks </vt:lpstr>
      <vt:lpstr>Training Session: Apache Spark + Tensorflow on Databricks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Learnings from Data+AI Summit 2022</dc:title>
  <dc:creator>Pham, Triet</dc:creator>
  <cp:lastModifiedBy>Pham, Triet</cp:lastModifiedBy>
  <cp:revision>12</cp:revision>
  <dcterms:created xsi:type="dcterms:W3CDTF">2022-06-30T17:50:37Z</dcterms:created>
  <dcterms:modified xsi:type="dcterms:W3CDTF">2023-08-01T02:51:21Z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a73c85-e524-44a6-bd58-7df7ef87be8f_Enabled">
    <vt:lpwstr>true</vt:lpwstr>
  </property>
  <property fmtid="{D5CDD505-2E9C-101B-9397-08002B2CF9AE}" pid="3" name="MSIP_Label_a8a73c85-e524-44a6-bd58-7df7ef87be8f_SetDate">
    <vt:lpwstr>2023-08-01T02:51:21Z</vt:lpwstr>
  </property>
  <property fmtid="{D5CDD505-2E9C-101B-9397-08002B2CF9AE}" pid="4" name="MSIP_Label_a8a73c85-e524-44a6-bd58-7df7ef87be8f_Method">
    <vt:lpwstr>Standard</vt:lpwstr>
  </property>
  <property fmtid="{D5CDD505-2E9C-101B-9397-08002B2CF9AE}" pid="5" name="MSIP_Label_a8a73c85-e524-44a6-bd58-7df7ef87be8f_Name">
    <vt:lpwstr>Internal Label</vt:lpwstr>
  </property>
  <property fmtid="{D5CDD505-2E9C-101B-9397-08002B2CF9AE}" pid="6" name="MSIP_Label_a8a73c85-e524-44a6-bd58-7df7ef87be8f_SiteId">
    <vt:lpwstr>db05faca-c82a-4b9d-b9c5-0f64b6755421</vt:lpwstr>
  </property>
  <property fmtid="{D5CDD505-2E9C-101B-9397-08002B2CF9AE}" pid="7" name="MSIP_Label_a8a73c85-e524-44a6-bd58-7df7ef87be8f_ActionId">
    <vt:lpwstr>b1f3b652-193f-4f8d-a4a7-69005ca848d4</vt:lpwstr>
  </property>
  <property fmtid="{D5CDD505-2E9C-101B-9397-08002B2CF9AE}" pid="8" name="MSIP_Label_a8a73c85-e524-44a6-bd58-7df7ef87be8f_ContentBits">
    <vt:lpwstr>0</vt:lpwstr>
  </property>
</Properties>
</file>